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1"/>
  </p:notesMasterIdLst>
  <p:handoutMasterIdLst>
    <p:handoutMasterId r:id="rId12"/>
  </p:handoutMasterIdLst>
  <p:sldIdLst>
    <p:sldId id="446" r:id="rId2"/>
    <p:sldId id="770" r:id="rId3"/>
    <p:sldId id="5572" r:id="rId4"/>
    <p:sldId id="5565" r:id="rId5"/>
    <p:sldId id="5568" r:id="rId6"/>
    <p:sldId id="5575" r:id="rId7"/>
    <p:sldId id="769" r:id="rId8"/>
    <p:sldId id="5567" r:id="rId9"/>
    <p:sldId id="265" r:id="rId10"/>
  </p:sldIdLst>
  <p:sldSz cx="9144000" cy="5143500" type="screen16x9"/>
  <p:notesSz cx="6858000" cy="9144000"/>
  <p:custDataLst>
    <p:tags r:id="rId1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2F175B40-08A9-49B0-885B-583E2773DE0A}">
          <p14:sldIdLst>
            <p14:sldId id="446"/>
            <p14:sldId id="770"/>
            <p14:sldId id="5572"/>
            <p14:sldId id="5565"/>
            <p14:sldId id="5568"/>
            <p14:sldId id="5575"/>
            <p14:sldId id="769"/>
            <p14:sldId id="5567"/>
            <p14:sldId id="265"/>
          </p14:sldIdLst>
        </p14:section>
      </p14:sectionLst>
    </p:ex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29" autoAdjust="0"/>
    <p:restoredTop sz="66667" autoAdjust="0"/>
  </p:normalViewPr>
  <p:slideViewPr>
    <p:cSldViewPr snapToGrid="0" snapToObjects="1" showGuides="1">
      <p:cViewPr varScale="1">
        <p:scale>
          <a:sx n="140" d="100"/>
          <a:sy n="140" d="100"/>
        </p:scale>
        <p:origin x="810" y="126"/>
      </p:cViewPr>
      <p:guideLst>
        <p:guide pos="3144"/>
        <p:guide orient="horz" pos="1620"/>
      </p:guideLst>
    </p:cSldViewPr>
  </p:slideViewPr>
  <p:notesTextViewPr>
    <p:cViewPr>
      <p:scale>
        <a:sx n="100" d="100"/>
        <a:sy n="100" d="100"/>
      </p:scale>
      <p:origin x="0" y="0"/>
    </p:cViewPr>
  </p:notesTextViewPr>
  <p:sorterViewPr>
    <p:cViewPr>
      <p:scale>
        <a:sx n="180" d="100"/>
        <a:sy n="180" d="100"/>
      </p:scale>
      <p:origin x="0" y="0"/>
    </p:cViewPr>
  </p:sorterViewPr>
  <p:notesViewPr>
    <p:cSldViewPr snapToGrid="0" snapToObjects="1" showGuides="1">
      <p:cViewPr varScale="1">
        <p:scale>
          <a:sx n="87" d="100"/>
          <a:sy n="87" d="100"/>
        </p:scale>
        <p:origin x="257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18-Sep-20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18-Sep-20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If your use case applies to </a:t>
            </a:r>
            <a:r>
              <a:rPr lang="en-US" dirty="0" err="1"/>
              <a:t>morer</a:t>
            </a:r>
            <a:r>
              <a:rPr lang="en-US" dirty="0"/>
              <a:t> than one or even all industries please keep all the industries and BOLD the industry where the </a:t>
            </a:r>
            <a:r>
              <a:rPr lang="en-US" dirty="0" err="1"/>
              <a:t>PoV</a:t>
            </a:r>
            <a:r>
              <a:rPr lang="en-US" dirty="0"/>
              <a:t> fits. </a:t>
            </a:r>
          </a:p>
          <a:p>
            <a:endParaRPr lang="en-US" dirty="0"/>
          </a:p>
          <a:p>
            <a:r>
              <a:rPr lang="en-US" sz="1200" b="0" i="0" kern="1200" dirty="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For </a:t>
            </a:r>
            <a:r>
              <a:rPr lang="en-US" sz="1200" b="0" i="0" kern="1200" dirty="0" err="1">
                <a:solidFill>
                  <a:schemeClr val="tx1"/>
                </a:solidFill>
                <a:effectLst/>
                <a:latin typeface="+mn-lt"/>
                <a:ea typeface="ＭＳ Ｐゴシック" charset="0"/>
                <a:cs typeface="ＭＳ Ｐゴシック" charset="0"/>
              </a:rPr>
              <a:t>LoB</a:t>
            </a:r>
            <a:r>
              <a:rPr lang="en-US" sz="1200" b="0" i="0" kern="1200" dirty="0">
                <a:solidFill>
                  <a:schemeClr val="tx1"/>
                </a:solidFill>
                <a:effectLst/>
                <a:latin typeface="+mn-lt"/>
                <a:ea typeface="ＭＳ Ｐゴシック" charset="0"/>
                <a:cs typeface="ＭＳ Ｐゴシック" charset="0"/>
              </a:rPr>
              <a:t> applies the same : if there is just one </a:t>
            </a:r>
            <a:r>
              <a:rPr lang="en-US" sz="1200" b="0" i="0" kern="1200" dirty="0" err="1">
                <a:solidFill>
                  <a:schemeClr val="tx1"/>
                </a:solidFill>
                <a:effectLst/>
                <a:latin typeface="+mn-lt"/>
                <a:ea typeface="ＭＳ Ｐゴシック" charset="0"/>
                <a:cs typeface="ＭＳ Ｐゴシック" charset="0"/>
              </a:rPr>
              <a:t>LoB</a:t>
            </a:r>
            <a:r>
              <a:rPr lang="en-US" sz="1200" b="0" i="0" kern="1200" dirty="0">
                <a:solidFill>
                  <a:schemeClr val="tx1"/>
                </a:solidFill>
                <a:effectLst/>
                <a:latin typeface="+mn-lt"/>
                <a:ea typeface="ＭＳ Ｐゴシック" charset="0"/>
                <a:cs typeface="ＭＳ Ｐゴシック" charset="0"/>
              </a:rPr>
              <a:t>, delete others, and bold the </a:t>
            </a:r>
            <a:r>
              <a:rPr lang="en-US" sz="1200" b="0" i="0" kern="1200" dirty="0" err="1">
                <a:solidFill>
                  <a:schemeClr val="tx1"/>
                </a:solidFill>
                <a:effectLst/>
                <a:latin typeface="+mn-lt"/>
                <a:ea typeface="ＭＳ Ｐゴシック" charset="0"/>
                <a:cs typeface="ＭＳ Ｐゴシック" charset="0"/>
              </a:rPr>
              <a:t>LoB</a:t>
            </a:r>
            <a:r>
              <a:rPr lang="en-US" sz="1200" b="0" i="0" kern="1200" dirty="0">
                <a:solidFill>
                  <a:schemeClr val="tx1"/>
                </a:solidFill>
                <a:effectLst/>
                <a:latin typeface="+mn-lt"/>
                <a:ea typeface="ＭＳ Ｐゴシック" charset="0"/>
                <a:cs typeface="ＭＳ Ｐゴシック" charset="0"/>
              </a:rPr>
              <a:t> that </a:t>
            </a:r>
            <a:r>
              <a:rPr lang="en-US" sz="1200" b="0" i="0" kern="1200" dirty="0" err="1">
                <a:solidFill>
                  <a:schemeClr val="tx1"/>
                </a:solidFill>
                <a:effectLst/>
                <a:latin typeface="+mn-lt"/>
                <a:ea typeface="ＭＳ Ｐゴシック" charset="0"/>
                <a:cs typeface="ＭＳ Ｐゴシック" charset="0"/>
              </a:rPr>
              <a:t>PoV</a:t>
            </a:r>
            <a:r>
              <a:rPr lang="en-US" sz="1200" b="0" i="0" kern="1200" dirty="0">
                <a:solidFill>
                  <a:schemeClr val="tx1"/>
                </a:solidFill>
                <a:effectLst/>
                <a:latin typeface="+mn-lt"/>
                <a:ea typeface="ＭＳ Ｐゴシック" charset="0"/>
                <a:cs typeface="ＭＳ Ｐゴシック" charset="0"/>
              </a:rPr>
              <a:t> is about.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err="1">
                <a:solidFill>
                  <a:schemeClr val="tx1"/>
                </a:solidFill>
                <a:effectLst/>
                <a:latin typeface="+mn-lt"/>
                <a:ea typeface="ＭＳ Ｐゴシック" charset="0"/>
                <a:cs typeface="ＭＳ Ｐゴシック" charset="0"/>
              </a:rPr>
              <a:t>LoB</a:t>
            </a:r>
            <a:r>
              <a:rPr lang="en-US" sz="1200" b="0" i="0" kern="1200" dirty="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Please only keep the Architectural Plays that </a:t>
            </a:r>
            <a:r>
              <a:rPr lang="en-US" sz="1200" b="0" i="0" kern="1200" dirty="0" err="1">
                <a:solidFill>
                  <a:schemeClr val="tx1"/>
                </a:solidFill>
                <a:effectLst/>
                <a:latin typeface="+mn-lt"/>
                <a:ea typeface="ＭＳ Ｐゴシック" charset="0"/>
                <a:cs typeface="ＭＳ Ｐゴシック" charset="0"/>
              </a:rPr>
              <a:t>PoV</a:t>
            </a:r>
            <a:r>
              <a:rPr lang="en-US" sz="1200" b="0" i="0" kern="1200" dirty="0">
                <a:solidFill>
                  <a:schemeClr val="tx1"/>
                </a:solidFill>
                <a:effectLst/>
                <a:latin typeface="+mn-lt"/>
                <a:ea typeface="ＭＳ Ｐゴシック" charset="0"/>
                <a:cs typeface="ＭＳ Ｐゴシック" charset="0"/>
              </a:rPr>
              <a:t> is about.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under Industry Alignment  just types the Industry that </a:t>
            </a:r>
            <a:r>
              <a:rPr lang="en-US" dirty="0" err="1"/>
              <a:t>PoV</a:t>
            </a:r>
            <a:r>
              <a:rPr lang="en-US" dirty="0"/>
              <a:t> was created as well </a:t>
            </a:r>
            <a:r>
              <a:rPr lang="en-US" dirty="0" err="1"/>
              <a:t>LoB</a:t>
            </a:r>
            <a:r>
              <a:rPr lang="en-US" dirty="0"/>
              <a:t> </a:t>
            </a:r>
          </a:p>
          <a:p>
            <a:endParaRPr lang="en-US" dirty="0"/>
          </a:p>
          <a:p>
            <a:r>
              <a:rPr lang="en-US" dirty="0"/>
              <a:t>For the pictures, when you go to the </a:t>
            </a:r>
            <a:r>
              <a:rPr lang="en-US" dirty="0" err="1"/>
              <a:t>bx.cisco.com</a:t>
            </a:r>
            <a:r>
              <a:rPr lang="en-US" dirty="0"/>
              <a:t>  link and select brand categories and the select </a:t>
            </a:r>
            <a:r>
              <a:rPr lang="en-US" dirty="0" err="1"/>
              <a:t>photograpy</a:t>
            </a:r>
            <a:r>
              <a:rPr lang="en-US" dirty="0"/>
              <a:t> you can use the engine text box to look for industry pictures and download it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 </a:t>
            </a:r>
          </a:p>
          <a:p>
            <a:endParaRPr lang="en-US" dirty="0"/>
          </a:p>
          <a:p>
            <a:r>
              <a:rPr lang="en-US" dirty="0"/>
              <a:t>At the top Select a short name of the </a:t>
            </a:r>
            <a:r>
              <a:rPr lang="en-US" dirty="0" err="1"/>
              <a:t>PoV</a:t>
            </a:r>
            <a:r>
              <a:rPr lang="en-US" dirty="0"/>
              <a:t> naming product or products involved </a:t>
            </a:r>
          </a:p>
          <a:p>
            <a:endParaRPr lang="en-US" dirty="0"/>
          </a:p>
          <a:p>
            <a:r>
              <a:rPr lang="en-US" dirty="0"/>
              <a:t>Insert the logo f the customer when applies (if it is a general use case ignore the insert logo)</a:t>
            </a:r>
          </a:p>
          <a:p>
            <a:endParaRPr lang="en-US" dirty="0"/>
          </a:p>
          <a:p>
            <a:r>
              <a:rPr lang="en-US" dirty="0"/>
              <a:t>For Business Needs/Challenges : </a:t>
            </a:r>
          </a:p>
          <a:p>
            <a:endParaRPr lang="en-US" dirty="0"/>
          </a:p>
          <a:p>
            <a:r>
              <a:rPr lang="en-US" dirty="0"/>
              <a:t>For bullet Need : Write a small sentence that in an objective way to express the problem to solve when you refer to this problem, avoid to use technical words, uses business language as C-Level</a:t>
            </a:r>
          </a:p>
          <a:p>
            <a:r>
              <a:rPr lang="en-US" dirty="0"/>
              <a:t>For bullet Challenge : Write the main challenge and drawback the customer has to solve the problem (also avoid technical words, make a message in C-Level)</a:t>
            </a:r>
          </a:p>
          <a:p>
            <a:endParaRPr lang="en-US" dirty="0"/>
          </a:p>
          <a:p>
            <a:endParaRPr lang="en-US" dirty="0"/>
          </a:p>
          <a:p>
            <a:r>
              <a:rPr lang="en-US" dirty="0"/>
              <a:t>Solution : </a:t>
            </a:r>
          </a:p>
          <a:p>
            <a:endParaRPr lang="en-US" dirty="0"/>
          </a:p>
          <a:p>
            <a:r>
              <a:rPr lang="en-US" dirty="0"/>
              <a:t>Describe in a small sentence what is the solution about to deal with the problem referred, again, please avoid to uses technical words and use C-Level language</a:t>
            </a:r>
          </a:p>
          <a:p>
            <a:endParaRPr lang="en-US" dirty="0"/>
          </a:p>
          <a:p>
            <a:r>
              <a:rPr lang="en-US" dirty="0"/>
              <a:t>Business Outcomes:</a:t>
            </a:r>
          </a:p>
          <a:p>
            <a:endParaRPr lang="en-US" dirty="0"/>
          </a:p>
          <a:p>
            <a:r>
              <a:rPr lang="en-US" sz="1200" dirty="0">
                <a:solidFill>
                  <a:schemeClr val="bg2"/>
                </a:solidFill>
                <a:latin typeface="+mn-lt"/>
              </a:rPr>
              <a:t>Use small paragraph to show the benefits and gains with the solution explained above, please </a:t>
            </a:r>
            <a:r>
              <a:rPr lang="en-US" sz="1200" dirty="0" err="1">
                <a:solidFill>
                  <a:schemeClr val="bg2"/>
                </a:solidFill>
                <a:latin typeface="+mn-lt"/>
              </a:rPr>
              <a:t>avoide</a:t>
            </a:r>
            <a:r>
              <a:rPr lang="en-US" sz="1200" dirty="0">
                <a:solidFill>
                  <a:schemeClr val="bg2"/>
                </a:solidFill>
                <a:latin typeface="+mn-lt"/>
              </a:rPr>
              <a:t> to uses technical words and use C-Level language</a:t>
            </a:r>
          </a:p>
          <a:p>
            <a:endParaRPr lang="en-US" sz="1200" dirty="0">
              <a:solidFill>
                <a:schemeClr val="bg2"/>
              </a:solidFill>
              <a:latin typeface="+mn-lt"/>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 </a:t>
            </a:r>
          </a:p>
          <a:p>
            <a:endParaRPr lang="en-US" dirty="0"/>
          </a:p>
          <a:p>
            <a:r>
              <a:rPr lang="en-US" dirty="0"/>
              <a:t>Use this slide to explain the story around your solution.  It is a prototype in high level point of view. Think about a explanation of your solution to an executive that does not know Cisco and deep dive technology</a:t>
            </a:r>
          </a:p>
          <a:p>
            <a:endParaRPr lang="en-US" dirty="0"/>
          </a:p>
          <a:p>
            <a:r>
              <a:rPr lang="en-US" dirty="0"/>
              <a:t>This slide it is also to share knowledge with a non-technical guy (like BDM or sales  or C-Level) what is the solution about and how will work .  You can do as many steps as you need to describe the main flow of the solution</a:t>
            </a:r>
          </a:p>
          <a:p>
            <a:endParaRPr lang="en-US" dirty="0"/>
          </a:p>
          <a:p>
            <a:r>
              <a:rPr lang="en-US" dirty="0"/>
              <a:t>LINK for Icons </a:t>
            </a:r>
            <a:r>
              <a:rPr lang="en-US" dirty="0">
                <a:hlinkClick r:id="rId3"/>
              </a:rPr>
              <a:t>https://www.flaticon.com/</a:t>
            </a:r>
            <a:endParaRPr lang="en-US" dirty="0"/>
          </a:p>
          <a:p>
            <a:endParaRPr lang="en-US" dirty="0"/>
          </a:p>
          <a:p>
            <a:endParaRPr lang="en-US" dirty="0"/>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 </a:t>
            </a:r>
          </a:p>
          <a:p>
            <a:endParaRPr lang="en-US" dirty="0"/>
          </a:p>
          <a:p>
            <a:r>
              <a:rPr lang="en-US" dirty="0"/>
              <a:t>*** From the side to the rest you can use all technical wording and reference from Cisco  APIs, integrations and tools </a:t>
            </a:r>
          </a:p>
          <a:p>
            <a:endParaRPr lang="en-US" dirty="0"/>
          </a:p>
          <a:p>
            <a:r>
              <a:rPr lang="en-US" dirty="0"/>
              <a:t>Please fill the slide thinking about technical people and the scope of this </a:t>
            </a:r>
            <a:r>
              <a:rPr lang="en-US" dirty="0" err="1"/>
              <a:t>PoV</a:t>
            </a:r>
            <a:r>
              <a:rPr lang="en-US" dirty="0"/>
              <a:t> (what it is cover from the solution proposed and if there is a limitation or need a special integration to be </a:t>
            </a:r>
            <a:r>
              <a:rPr lang="en-US" dirty="0" err="1"/>
              <a:t>awared</a:t>
            </a:r>
            <a:endParaRPr lang="en-US" dirty="0"/>
          </a:p>
          <a:p>
            <a:endParaRPr lang="en-US" dirty="0"/>
          </a:p>
          <a:p>
            <a:r>
              <a:rPr lang="en-US" dirty="0"/>
              <a:t>Align the bullet   </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dirty="0"/>
              <a:t>What are the benefits to the customer?</a:t>
            </a:r>
          </a:p>
          <a:p>
            <a:endParaRPr lang="en-US" dirty="0"/>
          </a:p>
          <a:p>
            <a:r>
              <a:rPr lang="en-US" dirty="0"/>
              <a:t>With the Business Outcomes that you explain in the business case slide. And also you can add technical benefits on this slide or future steps to be added later as following steps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endParaRPr lang="en-US" dirty="0"/>
          </a:p>
          <a:p>
            <a:r>
              <a:rPr lang="en-US" dirty="0"/>
              <a:t>Describe the High level design and flow for the </a:t>
            </a:r>
            <a:r>
              <a:rPr lang="en-US" dirty="0" err="1"/>
              <a:t>PoV</a:t>
            </a:r>
            <a:r>
              <a:rPr lang="en-US" dirty="0"/>
              <a:t> and mentioned the tools used </a:t>
            </a:r>
          </a:p>
          <a:p>
            <a:endParaRPr lang="en-US" dirty="0"/>
          </a:p>
          <a:p>
            <a:r>
              <a:rPr lang="en-US" dirty="0"/>
              <a:t>Do not forget to add the link to </a:t>
            </a:r>
            <a:r>
              <a:rPr lang="en-US" dirty="0" err="1"/>
              <a:t>github</a:t>
            </a:r>
            <a:r>
              <a:rPr lang="en-US" dirty="0"/>
              <a:t> repository or other </a:t>
            </a:r>
            <a:r>
              <a:rPr lang="en-US" dirty="0" err="1"/>
              <a:t>specifcs</a:t>
            </a:r>
            <a:r>
              <a:rPr lang="en-US" dirty="0"/>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92204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Notes : </a:t>
            </a:r>
          </a:p>
          <a:p>
            <a:endParaRPr lang="es-ES" dirty="0"/>
          </a:p>
          <a:p>
            <a:r>
              <a:rPr lang="es-ES" dirty="0" err="1"/>
              <a:t>Some</a:t>
            </a:r>
            <a:r>
              <a:rPr lang="es-ES" dirty="0"/>
              <a:t> of </a:t>
            </a:r>
            <a:r>
              <a:rPr lang="es-ES" dirty="0" err="1"/>
              <a:t>the</a:t>
            </a:r>
            <a:r>
              <a:rPr lang="es-ES" dirty="0"/>
              <a:t> </a:t>
            </a:r>
            <a:r>
              <a:rPr lang="es-ES" dirty="0" err="1"/>
              <a:t>PoVs</a:t>
            </a:r>
            <a:r>
              <a:rPr lang="es-ES" dirty="0"/>
              <a:t> are </a:t>
            </a:r>
            <a:r>
              <a:rPr lang="es-ES" dirty="0" err="1"/>
              <a:t>developed</a:t>
            </a:r>
            <a:r>
              <a:rPr lang="es-ES" dirty="0"/>
              <a:t> </a:t>
            </a:r>
            <a:r>
              <a:rPr lang="es-ES" dirty="0" err="1"/>
              <a:t>either</a:t>
            </a:r>
            <a:r>
              <a:rPr lang="es-ES" dirty="0"/>
              <a:t> </a:t>
            </a:r>
            <a:r>
              <a:rPr lang="es-ES" dirty="0" err="1"/>
              <a:t>Sandboxes</a:t>
            </a:r>
            <a:r>
              <a:rPr lang="es-ES" dirty="0"/>
              <a:t> </a:t>
            </a:r>
            <a:r>
              <a:rPr lang="es-ES" dirty="0" err="1"/>
              <a:t>from</a:t>
            </a:r>
            <a:r>
              <a:rPr lang="es-ES" dirty="0"/>
              <a:t> </a:t>
            </a:r>
            <a:r>
              <a:rPr lang="es-ES" dirty="0" err="1"/>
              <a:t>dcloud</a:t>
            </a:r>
            <a:r>
              <a:rPr lang="es-ES" dirty="0"/>
              <a:t>, </a:t>
            </a:r>
            <a:r>
              <a:rPr lang="es-ES" dirty="0" err="1"/>
              <a:t>devnet</a:t>
            </a:r>
            <a:r>
              <a:rPr lang="es-ES" dirty="0"/>
              <a:t> </a:t>
            </a:r>
            <a:r>
              <a:rPr lang="es-ES" dirty="0" err="1"/>
              <a:t>or</a:t>
            </a:r>
            <a:r>
              <a:rPr lang="es-ES" dirty="0"/>
              <a:t> </a:t>
            </a:r>
            <a:r>
              <a:rPr lang="es-ES" dirty="0" err="1"/>
              <a:t>customer</a:t>
            </a:r>
            <a:r>
              <a:rPr lang="es-ES" dirty="0"/>
              <a:t> </a:t>
            </a:r>
            <a:r>
              <a:rPr lang="es-ES" dirty="0" err="1"/>
              <a:t>premises</a:t>
            </a:r>
            <a:r>
              <a:rPr lang="es-ES" dirty="0"/>
              <a:t> </a:t>
            </a:r>
            <a:r>
              <a:rPr lang="es-ES" dirty="0" err="1"/>
              <a:t>lab</a:t>
            </a:r>
            <a:r>
              <a:rPr lang="es-ES" dirty="0"/>
              <a:t>.</a:t>
            </a:r>
          </a:p>
          <a:p>
            <a:endParaRPr lang="es-ES" dirty="0"/>
          </a:p>
          <a:p>
            <a:r>
              <a:rPr lang="es-ES" dirty="0"/>
              <a:t>In </a:t>
            </a:r>
            <a:r>
              <a:rPr lang="es-ES" dirty="0" err="1"/>
              <a:t>the</a:t>
            </a:r>
            <a:r>
              <a:rPr lang="es-ES" dirty="0"/>
              <a:t> case </a:t>
            </a:r>
            <a:r>
              <a:rPr lang="es-ES" dirty="0" err="1"/>
              <a:t>the</a:t>
            </a:r>
            <a:r>
              <a:rPr lang="es-ES" dirty="0"/>
              <a:t> </a:t>
            </a:r>
            <a:r>
              <a:rPr lang="es-ES" dirty="0" err="1"/>
              <a:t>PoV</a:t>
            </a:r>
            <a:r>
              <a:rPr lang="es-ES" dirty="0"/>
              <a:t> </a:t>
            </a:r>
            <a:r>
              <a:rPr lang="es-ES" dirty="0" err="1"/>
              <a:t>is</a:t>
            </a:r>
            <a:r>
              <a:rPr lang="es-ES" dirty="0"/>
              <a:t> </a:t>
            </a:r>
            <a:r>
              <a:rPr lang="es-ES" dirty="0" err="1"/>
              <a:t>execute</a:t>
            </a:r>
            <a:r>
              <a:rPr lang="es-ES" dirty="0"/>
              <a:t> </a:t>
            </a:r>
            <a:r>
              <a:rPr lang="es-ES" dirty="0" err="1"/>
              <a:t>under</a:t>
            </a:r>
            <a:r>
              <a:rPr lang="es-ES" dirty="0"/>
              <a:t> </a:t>
            </a:r>
            <a:r>
              <a:rPr lang="es-ES" dirty="0" err="1"/>
              <a:t>Customer</a:t>
            </a:r>
            <a:r>
              <a:rPr lang="es-ES" dirty="0"/>
              <a:t> </a:t>
            </a:r>
            <a:r>
              <a:rPr lang="es-ES" dirty="0" err="1"/>
              <a:t>Premises</a:t>
            </a:r>
            <a:r>
              <a:rPr lang="es-ES" dirty="0"/>
              <a:t> </a:t>
            </a:r>
            <a:r>
              <a:rPr lang="es-ES" dirty="0" err="1"/>
              <a:t>Lab</a:t>
            </a:r>
            <a:r>
              <a:rPr lang="es-ES" dirty="0"/>
              <a:t> and </a:t>
            </a:r>
            <a:r>
              <a:rPr lang="es-ES" dirty="0" err="1"/>
              <a:t>would</a:t>
            </a:r>
            <a:r>
              <a:rPr lang="es-ES" dirty="0"/>
              <a:t> be </a:t>
            </a:r>
            <a:r>
              <a:rPr lang="es-ES" dirty="0" err="1"/>
              <a:t>hard</a:t>
            </a:r>
            <a:r>
              <a:rPr lang="es-ES" dirty="0"/>
              <a:t> to </a:t>
            </a:r>
            <a:r>
              <a:rPr lang="es-ES" dirty="0" err="1"/>
              <a:t>replicate</a:t>
            </a:r>
            <a:r>
              <a:rPr lang="es-ES" dirty="0"/>
              <a:t> </a:t>
            </a:r>
            <a:r>
              <a:rPr lang="es-ES" dirty="0" err="1"/>
              <a:t>the</a:t>
            </a:r>
            <a:r>
              <a:rPr lang="es-ES" dirty="0"/>
              <a:t> </a:t>
            </a:r>
            <a:r>
              <a:rPr lang="es-ES" dirty="0" err="1"/>
              <a:t>PoV</a:t>
            </a:r>
            <a:r>
              <a:rPr lang="es-ES" dirty="0"/>
              <a:t>, </a:t>
            </a:r>
            <a:r>
              <a:rPr lang="es-ES" dirty="0" err="1"/>
              <a:t>Please</a:t>
            </a:r>
            <a:r>
              <a:rPr lang="es-ES" dirty="0"/>
              <a:t> record video </a:t>
            </a:r>
            <a:r>
              <a:rPr lang="es-ES" dirty="0" err="1"/>
              <a:t>with</a:t>
            </a:r>
            <a:r>
              <a:rPr lang="es-ES" dirty="0"/>
              <a:t> </a:t>
            </a:r>
            <a:r>
              <a:rPr lang="es-ES" dirty="0" err="1"/>
              <a:t>the</a:t>
            </a:r>
            <a:r>
              <a:rPr lang="es-ES" dirty="0"/>
              <a:t> Demo and </a:t>
            </a:r>
            <a:r>
              <a:rPr lang="es-ES" dirty="0" err="1"/>
              <a:t>add</a:t>
            </a:r>
            <a:r>
              <a:rPr lang="es-ES" dirty="0"/>
              <a:t> </a:t>
            </a:r>
            <a:r>
              <a:rPr lang="es-ES" dirty="0" err="1"/>
              <a:t>the</a:t>
            </a:r>
            <a:r>
              <a:rPr lang="es-ES" dirty="0"/>
              <a:t> link to </a:t>
            </a:r>
            <a:r>
              <a:rPr lang="es-ES" dirty="0" err="1"/>
              <a:t>it</a:t>
            </a:r>
            <a:r>
              <a:rPr lang="es-ES" dirty="0"/>
              <a:t>. </a:t>
            </a:r>
          </a:p>
          <a:p>
            <a:endParaRPr lang="es-ES" dirty="0"/>
          </a:p>
          <a:p>
            <a:endParaRPr lang="en-US" dirty="0"/>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 </a:t>
            </a:r>
          </a:p>
          <a:p>
            <a:endParaRPr lang="en-US" dirty="0"/>
          </a:p>
          <a:p>
            <a:r>
              <a:rPr lang="es-ES" dirty="0"/>
              <a:t>Describe </a:t>
            </a:r>
            <a:r>
              <a:rPr lang="es-ES" dirty="0" err="1"/>
              <a:t>all</a:t>
            </a:r>
            <a:r>
              <a:rPr lang="es-ES" dirty="0"/>
              <a:t> </a:t>
            </a:r>
            <a:r>
              <a:rPr lang="es-ES" dirty="0" err="1"/>
              <a:t>the</a:t>
            </a:r>
            <a:r>
              <a:rPr lang="es-ES" dirty="0"/>
              <a:t> </a:t>
            </a:r>
            <a:r>
              <a:rPr lang="es-ES" dirty="0" err="1"/>
              <a:t>tools</a:t>
            </a:r>
            <a:r>
              <a:rPr lang="es-ES" dirty="0"/>
              <a:t>, </a:t>
            </a:r>
          </a:p>
          <a:p>
            <a:endParaRPr lang="es-ES" dirty="0"/>
          </a:p>
          <a:p>
            <a:r>
              <a:rPr lang="es-ES" dirty="0" err="1"/>
              <a:t>If</a:t>
            </a:r>
            <a:r>
              <a:rPr lang="es-ES" dirty="0"/>
              <a:t> </a:t>
            </a:r>
            <a:r>
              <a:rPr lang="es-ES" dirty="0" err="1"/>
              <a:t>there</a:t>
            </a:r>
            <a:r>
              <a:rPr lang="es-ES" dirty="0"/>
              <a:t> </a:t>
            </a:r>
            <a:r>
              <a:rPr lang="es-ES" dirty="0" err="1"/>
              <a:t>is</a:t>
            </a:r>
            <a:r>
              <a:rPr lang="es-ES" dirty="0"/>
              <a:t> a </a:t>
            </a:r>
            <a:r>
              <a:rPr lang="es-ES" dirty="0" err="1"/>
              <a:t>need</a:t>
            </a:r>
            <a:r>
              <a:rPr lang="es-ES" dirty="0"/>
              <a:t> </a:t>
            </a:r>
            <a:r>
              <a:rPr lang="es-ES" dirty="0" err="1"/>
              <a:t>for</a:t>
            </a:r>
            <a:r>
              <a:rPr lang="es-ES" dirty="0"/>
              <a:t> a </a:t>
            </a:r>
            <a:r>
              <a:rPr lang="es-ES" dirty="0" err="1"/>
              <a:t>specific</a:t>
            </a:r>
            <a:r>
              <a:rPr lang="es-ES" dirty="0"/>
              <a:t> </a:t>
            </a:r>
            <a:r>
              <a:rPr lang="es-ES" dirty="0" err="1"/>
              <a:t>licenses</a:t>
            </a:r>
            <a:r>
              <a:rPr lang="es-ES" dirty="0"/>
              <a:t> </a:t>
            </a:r>
            <a:r>
              <a:rPr lang="es-ES" dirty="0" err="1"/>
              <a:t>or</a:t>
            </a:r>
            <a:r>
              <a:rPr lang="es-ES" dirty="0"/>
              <a:t> </a:t>
            </a:r>
            <a:r>
              <a:rPr lang="es-ES" dirty="0" err="1"/>
              <a:t>code</a:t>
            </a:r>
            <a:r>
              <a:rPr lang="es-ES" dirty="0"/>
              <a:t> versión </a:t>
            </a:r>
            <a:r>
              <a:rPr lang="es-ES" dirty="0" err="1"/>
              <a:t>or</a:t>
            </a:r>
            <a:r>
              <a:rPr lang="es-ES" dirty="0"/>
              <a:t> hardware </a:t>
            </a:r>
            <a:r>
              <a:rPr lang="es-ES" dirty="0" err="1"/>
              <a:t>specifications</a:t>
            </a:r>
            <a:r>
              <a:rPr lang="es-ES" dirty="0"/>
              <a:t> </a:t>
            </a:r>
            <a:r>
              <a:rPr lang="es-ES" dirty="0" err="1"/>
              <a:t>mentioned</a:t>
            </a:r>
            <a:r>
              <a:rPr lang="es-ES" dirty="0"/>
              <a:t> </a:t>
            </a:r>
            <a:r>
              <a:rPr lang="es-ES" dirty="0" err="1"/>
              <a:t>here</a:t>
            </a:r>
            <a:r>
              <a:rPr lang="es-ES" dirty="0"/>
              <a:t> </a:t>
            </a:r>
          </a:p>
          <a:p>
            <a:endParaRPr lang="es-ES"/>
          </a:p>
          <a:p>
            <a:endParaRPr lang="ru-RU" dirty="0"/>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276416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8" name="Rectangle 4">
            <a:extLst>
              <a:ext uri="{FF2B5EF4-FFF2-40B4-BE49-F238E27FC236}">
                <a16:creationId xmlns:a16="http://schemas.microsoft.com/office/drawing/2014/main" id="{94408EAF-B85C-3A48-8BAB-C5792E8A8316}"/>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97996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dirty="0"/>
          </a:p>
        </p:txBody>
      </p:sp>
      <p:sp>
        <p:nvSpPr>
          <p:cNvPr id="7" name="Rectangle 6">
            <a:extLst>
              <a:ext uri="{FF2B5EF4-FFF2-40B4-BE49-F238E27FC236}">
                <a16:creationId xmlns:a16="http://schemas.microsoft.com/office/drawing/2014/main" id="{6A32F021-8327-C544-9775-B2E219983E6B}"/>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5001064"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4C4C5A39-7967-8043-B812-AA794BAFA130}"/>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160A2B2B-56C5-DB44-B081-C8A03F008A39}"/>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
        <p:nvSpPr>
          <p:cNvPr id="4" name="Rectangle 4">
            <a:extLst>
              <a:ext uri="{FF2B5EF4-FFF2-40B4-BE49-F238E27FC236}">
                <a16:creationId xmlns:a16="http://schemas.microsoft.com/office/drawing/2014/main" id="{24138218-DFB6-8244-935D-1169D052ACDE}"/>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8" name="Rectangle 7">
            <a:extLst>
              <a:ext uri="{FF2B5EF4-FFF2-40B4-BE49-F238E27FC236}">
                <a16:creationId xmlns:a16="http://schemas.microsoft.com/office/drawing/2014/main" id="{4BB9B9D9-238C-A943-9DCD-2DB6E5CD7C17}"/>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3B36E562-817E-1948-B5F4-C7E49F34E219}"/>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0"/>
            <a:ext cx="4986997"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5" name="Rectangle 4">
            <a:extLst>
              <a:ext uri="{FF2B5EF4-FFF2-40B4-BE49-F238E27FC236}">
                <a16:creationId xmlns:a16="http://schemas.microsoft.com/office/drawing/2014/main" id="{C5FD114E-5D2A-FC42-87B1-675303D7952F}"/>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6EC14AD5-853B-F949-8256-DAF8068C34F1}"/>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95886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7" name="Rectangle 6">
            <a:extLst>
              <a:ext uri="{FF2B5EF4-FFF2-40B4-BE49-F238E27FC236}">
                <a16:creationId xmlns:a16="http://schemas.microsoft.com/office/drawing/2014/main" id="{EC5E743A-04DD-7A45-8602-6CD7AD467489}"/>
              </a:ext>
            </a:extLst>
          </p:cNvPr>
          <p:cNvSpPr>
            <a:spLocks noChangeArrowheads="1"/>
          </p:cNvSpPr>
          <p:nvPr userDrawn="1"/>
        </p:nvSpPr>
        <p:spPr bwMode="ltGray">
          <a:xfrm>
            <a:off x="-62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6" name="Rectangle 5">
            <a:extLst>
              <a:ext uri="{FF2B5EF4-FFF2-40B4-BE49-F238E27FC236}">
                <a16:creationId xmlns:a16="http://schemas.microsoft.com/office/drawing/2014/main" id="{C9BEB659-C44B-7A42-966C-A884797068BC}"/>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12889"/>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Rectangle 5">
            <a:extLst>
              <a:ext uri="{FF2B5EF4-FFF2-40B4-BE49-F238E27FC236}">
                <a16:creationId xmlns:a16="http://schemas.microsoft.com/office/drawing/2014/main" id="{E4E7160B-5472-1E46-A5AE-40F2EC2807E2}"/>
              </a:ext>
            </a:extLst>
          </p:cNvPr>
          <p:cNvSpPr>
            <a:spLocks noChangeArrowheads="1"/>
          </p:cNvSpPr>
          <p:nvPr userDrawn="1"/>
        </p:nvSpPr>
        <p:spPr bwMode="ltGray">
          <a:xfrm>
            <a:off x="0" y="4976093"/>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
        <p:nvSpPr>
          <p:cNvPr id="4" name="Rectangle 4">
            <a:extLst>
              <a:ext uri="{FF2B5EF4-FFF2-40B4-BE49-F238E27FC236}">
                <a16:creationId xmlns:a16="http://schemas.microsoft.com/office/drawing/2014/main" id="{33EFF3F4-E32F-5540-8FF9-B55DA6984D5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dirty="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endParaRPr lang="en-US" dirty="0"/>
          </a:p>
        </p:txBody>
      </p:sp>
      <p:sp>
        <p:nvSpPr>
          <p:cNvPr id="6" name="Rectangle 4">
            <a:extLst>
              <a:ext uri="{FF2B5EF4-FFF2-40B4-BE49-F238E27FC236}">
                <a16:creationId xmlns:a16="http://schemas.microsoft.com/office/drawing/2014/main" id="{D115E24B-C24B-3E48-80DC-F4AC66C753E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dirty="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
        <p:nvSpPr>
          <p:cNvPr id="6" name="Rectangle 4">
            <a:extLst>
              <a:ext uri="{FF2B5EF4-FFF2-40B4-BE49-F238E27FC236}">
                <a16:creationId xmlns:a16="http://schemas.microsoft.com/office/drawing/2014/main" id="{E6A17DC0-A74D-9942-8305-0A739DEAE6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dirty="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
        <p:nvSpPr>
          <p:cNvPr id="4" name="Rectangle 4">
            <a:extLst>
              <a:ext uri="{FF2B5EF4-FFF2-40B4-BE49-F238E27FC236}">
                <a16:creationId xmlns:a16="http://schemas.microsoft.com/office/drawing/2014/main" id="{C98A6EB0-2A94-3C47-BCDA-9D60A9ADA761}"/>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dirty="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Rectangle 4">
            <a:extLst>
              <a:ext uri="{FF2B5EF4-FFF2-40B4-BE49-F238E27FC236}">
                <a16:creationId xmlns:a16="http://schemas.microsoft.com/office/drawing/2014/main" id="{6B3CAD42-8E73-4340-98D1-73F15D95F0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dirty="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0" y="4964425"/>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dirty="0">
                <a:solidFill>
                  <a:schemeClr val="bg2"/>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dirty="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tmp"/><Relationship Id="rId3" Type="http://schemas.openxmlformats.org/officeDocument/2006/relationships/image" Target="../media/image4.tmp"/><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tiff"/><Relationship Id="rId11" Type="http://schemas.openxmlformats.org/officeDocument/2006/relationships/image" Target="../media/image12.tmp"/><Relationship Id="rId5" Type="http://schemas.openxmlformats.org/officeDocument/2006/relationships/image" Target="../media/image6.tiff"/><Relationship Id="rId10" Type="http://schemas.openxmlformats.org/officeDocument/2006/relationships/image" Target="../media/image11.tmp"/><Relationship Id="rId4" Type="http://schemas.openxmlformats.org/officeDocument/2006/relationships/image" Target="../media/image5.tiff"/><Relationship Id="rId9" Type="http://schemas.openxmlformats.org/officeDocument/2006/relationships/image" Target="../media/image10.tm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7.png"/><Relationship Id="rId3" Type="http://schemas.openxmlformats.org/officeDocument/2006/relationships/hyperlink" Target="https://wwwin-github.cisco.com/gve/O365_WebexMeeting_WebScheduler" TargetMode="External"/><Relationship Id="rId7" Type="http://schemas.openxmlformats.org/officeDocument/2006/relationships/image" Target="../media/image14.png"/><Relationship Id="rId12"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16.png"/><Relationship Id="rId5" Type="http://schemas.openxmlformats.org/officeDocument/2006/relationships/image" Target="../media/image13.png"/><Relationship Id="rId10"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nSuJnPsAC2g"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8.tm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242" y="4141445"/>
            <a:ext cx="8296421" cy="288131"/>
          </a:xfrm>
        </p:spPr>
        <p:txBody>
          <a:bodyPr/>
          <a:lstStyle/>
          <a:p>
            <a:r>
              <a:rPr lang="en-US" sz="1200" dirty="0"/>
              <a:t>Jara Osterfeld</a:t>
            </a:r>
          </a:p>
        </p:txBody>
      </p:sp>
      <p:sp>
        <p:nvSpPr>
          <p:cNvPr id="3" name="Text Placeholder 2"/>
          <p:cNvSpPr>
            <a:spLocks noGrp="1"/>
          </p:cNvSpPr>
          <p:nvPr>
            <p:ph type="body" sz="quarter" idx="11"/>
          </p:nvPr>
        </p:nvSpPr>
        <p:spPr>
          <a:xfrm>
            <a:off x="335244" y="4354660"/>
            <a:ext cx="8296421" cy="288131"/>
          </a:xfrm>
        </p:spPr>
        <p:txBody>
          <a:bodyPr/>
          <a:lstStyle/>
          <a:p>
            <a:r>
              <a:rPr lang="en-US" sz="1200" dirty="0"/>
              <a:t>Technical Solutions Specialist</a:t>
            </a:r>
          </a:p>
        </p:txBody>
      </p:sp>
      <p:sp>
        <p:nvSpPr>
          <p:cNvPr id="4" name="Text Placeholder 3"/>
          <p:cNvSpPr>
            <a:spLocks noGrp="1"/>
          </p:cNvSpPr>
          <p:nvPr>
            <p:ph type="body" sz="quarter" idx="12"/>
          </p:nvPr>
        </p:nvSpPr>
        <p:spPr>
          <a:xfrm>
            <a:off x="328246" y="4567874"/>
            <a:ext cx="6059773" cy="288131"/>
          </a:xfrm>
        </p:spPr>
        <p:txBody>
          <a:bodyPr/>
          <a:lstStyle/>
          <a:p>
            <a:r>
              <a:rPr lang="en-US" sz="1200" dirty="0"/>
              <a:t>August 2020</a:t>
            </a:r>
          </a:p>
        </p:txBody>
      </p:sp>
      <p:sp>
        <p:nvSpPr>
          <p:cNvPr id="6" name="Title 5"/>
          <p:cNvSpPr>
            <a:spLocks noGrp="1"/>
          </p:cNvSpPr>
          <p:nvPr>
            <p:ph type="ctrTitle"/>
          </p:nvPr>
        </p:nvSpPr>
        <p:spPr>
          <a:xfrm>
            <a:off x="335244" y="822192"/>
            <a:ext cx="6849327" cy="1071125"/>
          </a:xfrm>
        </p:spPr>
        <p:txBody>
          <a:bodyPr/>
          <a:lstStyle/>
          <a:p>
            <a:r>
              <a:rPr lang="en-US" sz="3200" dirty="0"/>
              <a:t>O365 Calendar incl. Webex Meetings Web Scheduler</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1949894"/>
            <a:ext cx="8777917" cy="2083136"/>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Commercial and Small </a:t>
            </a:r>
          </a:p>
          <a:p>
            <a:r>
              <a:rPr lang="en-US" sz="1100" dirty="0"/>
              <a:t>Industries : Health Care</a:t>
            </a:r>
          </a:p>
          <a:p>
            <a:r>
              <a:rPr lang="en-US" sz="1100" dirty="0" err="1"/>
              <a:t>LoB</a:t>
            </a:r>
            <a:r>
              <a:rPr lang="en-US" sz="1100" dirty="0"/>
              <a:t> : Operations Automation</a:t>
            </a:r>
          </a:p>
          <a:p>
            <a:r>
              <a:rPr lang="en-US" sz="1100" dirty="0"/>
              <a:t>Architectural Plays : Collaboration</a:t>
            </a:r>
          </a:p>
          <a:p>
            <a:r>
              <a:rPr lang="en-US" sz="1100" dirty="0"/>
              <a:t>Sales Plays : Modernize the Workforce Experience for Enterprise</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dirty="0"/>
              <a:t>GVE </a:t>
            </a:r>
            <a:r>
              <a:rPr lang="en-US" sz="1400" dirty="0" err="1"/>
              <a:t>DevNet</a:t>
            </a:r>
            <a:r>
              <a:rPr lang="en-US" sz="1400" dirty="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0" y="4171936"/>
            <a:ext cx="3363421"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err="1">
                <a:solidFill>
                  <a:srgbClr val="FFFFFF"/>
                </a:solidFill>
                <a:latin typeface="+mj-lt"/>
              </a:rPr>
              <a:t>Operations</a:t>
            </a:r>
            <a:r>
              <a:rPr lang="es-ES_tradnl" sz="2400" b="1" kern="0" dirty="0">
                <a:solidFill>
                  <a:srgbClr val="FFFFFF"/>
                </a:solidFill>
                <a:latin typeface="+mj-lt"/>
              </a:rPr>
              <a:t> </a:t>
            </a:r>
            <a:r>
              <a:rPr lang="es-ES_tradnl" sz="2400" b="1" kern="0" dirty="0" err="1">
                <a:solidFill>
                  <a:srgbClr val="FFFFFF"/>
                </a:solidFill>
                <a:latin typeface="+mj-lt"/>
              </a:rPr>
              <a:t>Automation</a:t>
            </a:r>
            <a:endParaRPr lang="es-ES_tradnl" sz="2400" b="1" kern="0" dirty="0">
              <a:solidFill>
                <a:srgbClr val="FFFFFF"/>
              </a:solidFill>
              <a:latin typeface="+mj-lt"/>
            </a:endParaRP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009294" y="199602"/>
            <a:ext cx="3127779"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err="1">
                <a:solidFill>
                  <a:srgbClr val="FFFFFF"/>
                </a:solidFill>
                <a:latin typeface="+mj-lt"/>
              </a:rPr>
              <a:t>Healthcare</a:t>
            </a:r>
            <a:r>
              <a:rPr lang="es-ES_tradnl" sz="2400" b="1" kern="0" dirty="0">
                <a:solidFill>
                  <a:srgbClr val="FFFFFF"/>
                </a:solidFill>
                <a:latin typeface="+mj-lt"/>
              </a:rPr>
              <a:t>/</a:t>
            </a:r>
            <a:r>
              <a:rPr lang="es-ES_tradnl" sz="2400" b="1" kern="0" dirty="0" err="1">
                <a:solidFill>
                  <a:srgbClr val="FFFFFF"/>
                </a:solidFill>
                <a:latin typeface="+mj-lt"/>
              </a:rPr>
              <a:t>Insurance</a:t>
            </a:r>
            <a:endParaRPr lang="es-ES_tradnl" sz="2400" b="1" kern="0" dirty="0">
              <a:solidFill>
                <a:srgbClr val="FFFFFF"/>
              </a:solidFill>
              <a:latin typeface="+mj-lt"/>
            </a:endParaRPr>
          </a:p>
        </p:txBody>
      </p:sp>
      <p:sp>
        <p:nvSpPr>
          <p:cNvPr id="13" name="TextBox 12">
            <a:extLst>
              <a:ext uri="{FF2B5EF4-FFF2-40B4-BE49-F238E27FC236}">
                <a16:creationId xmlns:a16="http://schemas.microsoft.com/office/drawing/2014/main" id="{240416D4-2C85-6C43-B7B6-645010EC7817}"/>
              </a:ext>
            </a:extLst>
          </p:cNvPr>
          <p:cNvSpPr txBox="1"/>
          <p:nvPr/>
        </p:nvSpPr>
        <p:spPr>
          <a:xfrm>
            <a:off x="732971" y="4796971"/>
            <a:ext cx="184731" cy="369332"/>
          </a:xfrm>
          <a:prstGeom prst="rect">
            <a:avLst/>
          </a:prstGeom>
          <a:noFill/>
        </p:spPr>
        <p:txBody>
          <a:bodyPr wrap="none" rtlCol="0">
            <a:spAutoFit/>
          </a:bodyPr>
          <a:lstStyle/>
          <a:p>
            <a:endParaRPr lang="en-US" dirty="0">
              <a:latin typeface="+mn-lt"/>
            </a:endParaRPr>
          </a:p>
        </p:txBody>
      </p:sp>
    </p:spTree>
    <p:extLst>
      <p:ext uri="{BB962C8B-B14F-4D97-AF65-F5344CB8AC3E}">
        <p14:creationId xmlns:p14="http://schemas.microsoft.com/office/powerpoint/2010/main" val="243751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272654"/>
            <a:ext cx="8676421" cy="369332"/>
          </a:xfrm>
          <a:prstGeom prst="rect">
            <a:avLst/>
          </a:prstGeom>
          <a:noFill/>
        </p:spPr>
        <p:txBody>
          <a:bodyPr wrap="square" rtlCol="0">
            <a:spAutoFit/>
          </a:bodyPr>
          <a:lstStyle/>
          <a:p>
            <a:pPr defTabSz="914400" fontAlgn="auto">
              <a:spcBef>
                <a:spcPts val="0"/>
              </a:spcBef>
              <a:spcAft>
                <a:spcPts val="0"/>
              </a:spcAft>
              <a:defRPr/>
            </a:pPr>
            <a:r>
              <a:rPr lang="en-US" kern="0" dirty="0">
                <a:solidFill>
                  <a:srgbClr val="FFFFFF"/>
                </a:solidFill>
                <a:latin typeface="CiscoSansTT" panose="020B0503020201020303" pitchFamily="34" charset="0"/>
                <a:cs typeface="CiscoSansTT" panose="020B0503020201020303" pitchFamily="34" charset="0"/>
              </a:rPr>
              <a:t>O365 Calendar incl. Webex Meetings Web Scheduler</a:t>
            </a:r>
            <a:endParaRPr lang="en-US" sz="1600" kern="0" dirty="0">
              <a:solidFill>
                <a:srgbClr val="FFFFFF"/>
              </a:solidFill>
              <a:latin typeface="CiscoSansTT" panose="020B0503020201020303" pitchFamily="34" charset="0"/>
              <a:cs typeface="CiscoSansTT" panose="020B0503020201020303" pitchFamily="34" charset="0"/>
            </a:endParaRP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70" y="-3364513"/>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dirty="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dirty="0">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938719"/>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bg2"/>
                </a:solidFill>
                <a:latin typeface="+mn-lt"/>
              </a:rPr>
              <a:t>Need</a:t>
            </a:r>
            <a:r>
              <a:rPr lang="en-US" sz="1100" dirty="0">
                <a:solidFill>
                  <a:schemeClr val="bg2"/>
                </a:solidFill>
                <a:latin typeface="+mn-lt"/>
              </a:rPr>
              <a:t>: The customer is looking for a video conferencing solution with high security standards and flexible APIs to integrate the solution into existing and automated workflows. </a:t>
            </a:r>
          </a:p>
          <a:p>
            <a:pPr marL="171450" indent="-171450">
              <a:buFont typeface="Arial" panose="020B0604020202020204" pitchFamily="34" charset="0"/>
              <a:buChar char="•"/>
            </a:pPr>
            <a:r>
              <a:rPr lang="en-US" sz="1100" b="1" dirty="0">
                <a:solidFill>
                  <a:schemeClr val="bg2"/>
                </a:solidFill>
                <a:latin typeface="+mn-lt"/>
              </a:rPr>
              <a:t>Challenge</a:t>
            </a:r>
            <a:r>
              <a:rPr lang="en-US" sz="1100" dirty="0">
                <a:solidFill>
                  <a:schemeClr val="bg2"/>
                </a:solidFill>
                <a:latin typeface="+mn-lt"/>
              </a:rPr>
              <a:t>: The solution must be able to programmatically schedule meetings and send the information in an O365 calendar invite.</a:t>
            </a:r>
          </a:p>
          <a:p>
            <a:pPr marL="171450" indent="-171450">
              <a:buFont typeface="Arial" panose="020B0604020202020204" pitchFamily="34" charset="0"/>
              <a:buChar char="•"/>
            </a:pPr>
            <a:r>
              <a:rPr lang="en-US" sz="1100" dirty="0">
                <a:solidFill>
                  <a:schemeClr val="bg2"/>
                </a:solidFill>
                <a:latin typeface="+mn-lt"/>
              </a:rPr>
              <a:t>[Portal] - Business Case information</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81320" y="-1976497"/>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dirty="0">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860439"/>
            <a:ext cx="7947301" cy="600164"/>
          </a:xfrm>
          <a:prstGeom prst="rect">
            <a:avLst/>
          </a:prstGeom>
          <a:noFill/>
        </p:spPr>
        <p:txBody>
          <a:bodyPr wrap="square" rtlCol="0">
            <a:spAutoFit/>
          </a:bodyPr>
          <a:lstStyle/>
          <a:p>
            <a:r>
              <a:rPr lang="en-US" sz="1100" dirty="0">
                <a:solidFill>
                  <a:schemeClr val="bg2"/>
                </a:solidFill>
                <a:latin typeface="+mn-lt"/>
              </a:rPr>
              <a:t>Using a simple web page, Webex Meetings can be scheduled and O365 calendar invites sent. Given the right permissions, users can also schedule a meeting on behalf of another user. </a:t>
            </a:r>
          </a:p>
          <a:p>
            <a:r>
              <a:rPr lang="en-US" sz="1100" dirty="0">
                <a:solidFill>
                  <a:schemeClr val="bg2"/>
                </a:solidFill>
                <a:latin typeface="+mn-lt"/>
              </a:rPr>
              <a:t>[Portal] – Introduction information</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81320" y="-612565"/>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dirty="0">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430887"/>
          </a:xfrm>
          <a:prstGeom prst="rect">
            <a:avLst/>
          </a:prstGeom>
          <a:noFill/>
        </p:spPr>
        <p:txBody>
          <a:bodyPr wrap="square" rtlCol="0">
            <a:spAutoFit/>
          </a:bodyPr>
          <a:lstStyle/>
          <a:p>
            <a:r>
              <a:rPr lang="en-US" sz="1100" dirty="0">
                <a:solidFill>
                  <a:schemeClr val="bg2"/>
                </a:solidFill>
                <a:latin typeface="+mn-lt"/>
              </a:rPr>
              <a:t>The customer can easily integrate the video conferencing solution into existing and automated workflows. This provides them with a flexible solution that also fulfills their high security requirements.</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26" name="Picture 2">
            <a:extLst>
              <a:ext uri="{FF2B5EF4-FFF2-40B4-BE49-F238E27FC236}">
                <a16:creationId xmlns:a16="http://schemas.microsoft.com/office/drawing/2014/main" id="{E1B82AA3-972B-494C-BEC5-612E3BEE2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488" y="156518"/>
            <a:ext cx="1900362" cy="482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B6A92852-981E-EA4E-98F3-09F445EA2BA9}"/>
              </a:ext>
            </a:extLst>
          </p:cNvPr>
          <p:cNvSpPr txBox="1"/>
          <p:nvPr/>
        </p:nvSpPr>
        <p:spPr>
          <a:xfrm>
            <a:off x="6840319" y="1203463"/>
            <a:ext cx="2084998" cy="430887"/>
          </a:xfrm>
          <a:prstGeom prst="rect">
            <a:avLst/>
          </a:prstGeom>
          <a:solidFill>
            <a:schemeClr val="bg2"/>
          </a:solidFill>
          <a:ln>
            <a:noFill/>
          </a:ln>
        </p:spPr>
        <p:txBody>
          <a:bodyPr wrap="square" rtlCol="0">
            <a:spAutoFit/>
          </a:bodyPr>
          <a:lstStyle/>
          <a:p>
            <a:pPr algn="ctr"/>
            <a:r>
              <a:rPr lang="es-ES_tradnl" sz="1100" b="1" dirty="0">
                <a:solidFill>
                  <a:schemeClr val="bg1"/>
                </a:solidFill>
                <a:latin typeface="+mn-lt"/>
              </a:rPr>
              <a:t>O365 Calendar incl. Webex Meeting </a:t>
            </a:r>
            <a:r>
              <a:rPr lang="es-ES_tradnl" sz="1100" b="1" dirty="0" err="1">
                <a:solidFill>
                  <a:schemeClr val="bg1"/>
                </a:solidFill>
                <a:latin typeface="+mn-lt"/>
              </a:rPr>
              <a:t>is</a:t>
            </a:r>
            <a:r>
              <a:rPr lang="es-ES_tradnl" sz="1100" b="1" dirty="0">
                <a:solidFill>
                  <a:schemeClr val="bg1"/>
                </a:solidFill>
                <a:latin typeface="+mn-lt"/>
              </a:rPr>
              <a:t> </a:t>
            </a:r>
            <a:r>
              <a:rPr lang="es-ES_tradnl" sz="1100" b="1" dirty="0" err="1">
                <a:solidFill>
                  <a:schemeClr val="bg1"/>
                </a:solidFill>
                <a:latin typeface="+mn-lt"/>
              </a:rPr>
              <a:t>scheduled</a:t>
            </a:r>
            <a:endParaRPr lang="es-ES_tradnl" sz="1100" b="1" dirty="0">
              <a:solidFill>
                <a:schemeClr val="bg1"/>
              </a:solidFill>
              <a:latin typeface="+mn-lt"/>
            </a:endParaRPr>
          </a:p>
        </p:txBody>
      </p:sp>
      <p:pic>
        <p:nvPicPr>
          <p:cNvPr id="10" name="Picture 9" descr="A screenshot of a social media post&#10;&#10;Description automatically generated">
            <a:extLst>
              <a:ext uri="{FF2B5EF4-FFF2-40B4-BE49-F238E27FC236}">
                <a16:creationId xmlns:a16="http://schemas.microsoft.com/office/drawing/2014/main" id="{1E48128C-1B90-4109-B70A-9F2BBE5C5223}"/>
              </a:ext>
            </a:extLst>
          </p:cNvPr>
          <p:cNvPicPr>
            <a:picLocks noChangeAspect="1"/>
          </p:cNvPicPr>
          <p:nvPr/>
        </p:nvPicPr>
        <p:blipFill>
          <a:blip r:embed="rId3"/>
          <a:stretch>
            <a:fillRect/>
          </a:stretch>
        </p:blipFill>
        <p:spPr>
          <a:xfrm>
            <a:off x="2711403" y="1672388"/>
            <a:ext cx="3569389" cy="1427755"/>
          </a:xfrm>
          <a:prstGeom prst="rect">
            <a:avLst/>
          </a:prstGeom>
        </p:spPr>
      </p:pic>
      <p:pic>
        <p:nvPicPr>
          <p:cNvPr id="29" name="Picture 28">
            <a:extLst>
              <a:ext uri="{FF2B5EF4-FFF2-40B4-BE49-F238E27FC236}">
                <a16:creationId xmlns:a16="http://schemas.microsoft.com/office/drawing/2014/main" id="{7C0D3499-012D-CF47-BCD0-8300B1291836}"/>
              </a:ext>
            </a:extLst>
          </p:cNvPr>
          <p:cNvPicPr>
            <a:picLocks noChangeAspect="1"/>
          </p:cNvPicPr>
          <p:nvPr/>
        </p:nvPicPr>
        <p:blipFill>
          <a:blip r:embed="rId4"/>
          <a:stretch>
            <a:fillRect/>
          </a:stretch>
        </p:blipFill>
        <p:spPr>
          <a:xfrm>
            <a:off x="168687" y="1110675"/>
            <a:ext cx="450923" cy="554981"/>
          </a:xfrm>
          <a:prstGeom prst="rect">
            <a:avLst/>
          </a:prstGeom>
        </p:spPr>
      </p:pic>
      <p:sp>
        <p:nvSpPr>
          <p:cNvPr id="31" name="TextBox 30">
            <a:extLst>
              <a:ext uri="{FF2B5EF4-FFF2-40B4-BE49-F238E27FC236}">
                <a16:creationId xmlns:a16="http://schemas.microsoft.com/office/drawing/2014/main" id="{E5F840AF-DAF7-6342-A0E2-D67E544A6BAA}"/>
              </a:ext>
            </a:extLst>
          </p:cNvPr>
          <p:cNvSpPr txBox="1"/>
          <p:nvPr/>
        </p:nvSpPr>
        <p:spPr>
          <a:xfrm>
            <a:off x="554318" y="1249286"/>
            <a:ext cx="1261369" cy="261610"/>
          </a:xfrm>
          <a:prstGeom prst="rect">
            <a:avLst/>
          </a:prstGeom>
          <a:solidFill>
            <a:schemeClr val="bg2"/>
          </a:solidFill>
          <a:ln>
            <a:noFill/>
          </a:ln>
        </p:spPr>
        <p:txBody>
          <a:bodyPr wrap="square" rtlCol="0">
            <a:spAutoFit/>
          </a:bodyPr>
          <a:lstStyle/>
          <a:p>
            <a:pPr algn="ctr"/>
            <a:r>
              <a:rPr lang="en-US" sz="1100" b="1" dirty="0">
                <a:solidFill>
                  <a:schemeClr val="bg1"/>
                </a:solidFill>
                <a:latin typeface="+mn-lt"/>
              </a:rPr>
              <a:t>Login</a:t>
            </a:r>
            <a:endParaRPr lang="es-ES_tradnl" sz="1100" b="1" dirty="0">
              <a:solidFill>
                <a:schemeClr val="bg1"/>
              </a:solidFill>
              <a:latin typeface="+mn-lt"/>
            </a:endParaRPr>
          </a:p>
        </p:txBody>
      </p:sp>
      <p:sp>
        <p:nvSpPr>
          <p:cNvPr id="35" name="TextBox 34">
            <a:extLst>
              <a:ext uri="{FF2B5EF4-FFF2-40B4-BE49-F238E27FC236}">
                <a16:creationId xmlns:a16="http://schemas.microsoft.com/office/drawing/2014/main" id="{7B1BE28D-8CD6-F44B-A97B-9FF06C296CEC}"/>
              </a:ext>
            </a:extLst>
          </p:cNvPr>
          <p:cNvSpPr txBox="1"/>
          <p:nvPr/>
        </p:nvSpPr>
        <p:spPr>
          <a:xfrm>
            <a:off x="112750" y="3871133"/>
            <a:ext cx="2220666" cy="1107996"/>
          </a:xfrm>
          <a:prstGeom prst="rect">
            <a:avLst/>
          </a:prstGeom>
          <a:noFill/>
          <a:ln cap="rnd">
            <a:noFill/>
            <a:round/>
          </a:ln>
        </p:spPr>
        <p:txBody>
          <a:bodyPr wrap="square" rtlCol="0">
            <a:spAutoFit/>
          </a:bodyPr>
          <a:lstStyle/>
          <a:p>
            <a:r>
              <a:rPr lang="de-DE" sz="1100" dirty="0">
                <a:solidFill>
                  <a:schemeClr val="bg1"/>
                </a:solidFill>
                <a:latin typeface="+mn-lt"/>
              </a:rPr>
              <a:t>A user wants to schedule a meeting for a group of people in his organization. He/she visits the website and logs in. He/she is redirect to login to Webex and O365.</a:t>
            </a:r>
            <a:endParaRPr lang="es-ES_tradnl" sz="1100" dirty="0">
              <a:solidFill>
                <a:schemeClr val="bg1"/>
              </a:solidFill>
              <a:latin typeface="+mn-lt"/>
            </a:endParaRPr>
          </a:p>
        </p:txBody>
      </p:sp>
      <p:grpSp>
        <p:nvGrpSpPr>
          <p:cNvPr id="46" name="Group 45">
            <a:extLst>
              <a:ext uri="{FF2B5EF4-FFF2-40B4-BE49-F238E27FC236}">
                <a16:creationId xmlns:a16="http://schemas.microsoft.com/office/drawing/2014/main" id="{FB75C020-2D51-BF40-A246-9A03421B7B46}"/>
              </a:ext>
            </a:extLst>
          </p:cNvPr>
          <p:cNvGrpSpPr>
            <a:grpSpLocks noChangeAspect="1"/>
          </p:cNvGrpSpPr>
          <p:nvPr/>
        </p:nvGrpSpPr>
        <p:grpSpPr>
          <a:xfrm>
            <a:off x="1752059" y="2529258"/>
            <a:ext cx="870872" cy="369333"/>
            <a:chOff x="7413625" y="909638"/>
            <a:chExt cx="1167897" cy="495300"/>
          </a:xfrm>
        </p:grpSpPr>
        <p:sp>
          <p:nvSpPr>
            <p:cNvPr id="47" name="Freeform 56">
              <a:extLst>
                <a:ext uri="{FF2B5EF4-FFF2-40B4-BE49-F238E27FC236}">
                  <a16:creationId xmlns:a16="http://schemas.microsoft.com/office/drawing/2014/main" id="{1FCF6A10-4B8D-8344-A871-767273EAB9FE}"/>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8" name="Freeform 57">
              <a:extLst>
                <a:ext uri="{FF2B5EF4-FFF2-40B4-BE49-F238E27FC236}">
                  <a16:creationId xmlns:a16="http://schemas.microsoft.com/office/drawing/2014/main" id="{0DA1DCA4-2569-EA4F-834A-47C6FE98C191}"/>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9" name="Freeform 58">
              <a:extLst>
                <a:ext uri="{FF2B5EF4-FFF2-40B4-BE49-F238E27FC236}">
                  <a16:creationId xmlns:a16="http://schemas.microsoft.com/office/drawing/2014/main" id="{D4BAE6BA-6076-F44D-8208-512BE9281EEC}"/>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9">
              <a:extLst>
                <a:ext uri="{FF2B5EF4-FFF2-40B4-BE49-F238E27FC236}">
                  <a16:creationId xmlns:a16="http://schemas.microsoft.com/office/drawing/2014/main" id="{5DE90EBA-429B-5543-B348-A7C915366E88}"/>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CF0766B-ADF6-8749-AA04-0CE6FCD1AE30}"/>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210D0494-FF70-FD48-942F-7AC82F3BE3A4}"/>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29AAE687-482F-B746-AAC3-1B4579B0E481}"/>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pic>
        <p:nvPicPr>
          <p:cNvPr id="34" name="Picture 33">
            <a:extLst>
              <a:ext uri="{FF2B5EF4-FFF2-40B4-BE49-F238E27FC236}">
                <a16:creationId xmlns:a16="http://schemas.microsoft.com/office/drawing/2014/main" id="{B12AA18D-A71C-6849-B99A-51D8AEA149F3}"/>
              </a:ext>
            </a:extLst>
          </p:cNvPr>
          <p:cNvPicPr>
            <a:picLocks noChangeAspect="1"/>
          </p:cNvPicPr>
          <p:nvPr/>
        </p:nvPicPr>
        <p:blipFill>
          <a:blip r:embed="rId5"/>
          <a:stretch>
            <a:fillRect/>
          </a:stretch>
        </p:blipFill>
        <p:spPr>
          <a:xfrm>
            <a:off x="2725479" y="1237936"/>
            <a:ext cx="552983" cy="463792"/>
          </a:xfrm>
          <a:prstGeom prst="rect">
            <a:avLst/>
          </a:prstGeom>
        </p:spPr>
      </p:pic>
      <p:sp>
        <p:nvSpPr>
          <p:cNvPr id="56" name="TextBox 55">
            <a:extLst>
              <a:ext uri="{FF2B5EF4-FFF2-40B4-BE49-F238E27FC236}">
                <a16:creationId xmlns:a16="http://schemas.microsoft.com/office/drawing/2014/main" id="{8BFD32B9-85AB-9247-B02C-1389C47E6A12}"/>
              </a:ext>
            </a:extLst>
          </p:cNvPr>
          <p:cNvSpPr txBox="1"/>
          <p:nvPr/>
        </p:nvSpPr>
        <p:spPr>
          <a:xfrm>
            <a:off x="3154450" y="1315322"/>
            <a:ext cx="2084998" cy="261610"/>
          </a:xfrm>
          <a:prstGeom prst="rect">
            <a:avLst/>
          </a:prstGeom>
          <a:solidFill>
            <a:schemeClr val="bg2"/>
          </a:solidFill>
          <a:ln>
            <a:noFill/>
          </a:ln>
        </p:spPr>
        <p:txBody>
          <a:bodyPr wrap="square" rtlCol="0">
            <a:spAutoFit/>
          </a:bodyPr>
          <a:lstStyle/>
          <a:p>
            <a:pPr algn="ctr"/>
            <a:r>
              <a:rPr lang="de-DE" sz="1100" b="1" dirty="0">
                <a:solidFill>
                  <a:schemeClr val="bg1"/>
                </a:solidFill>
                <a:latin typeface="+mn-lt"/>
              </a:rPr>
              <a:t>Provide Meeting Information</a:t>
            </a:r>
            <a:endParaRPr lang="es-ES_tradnl" sz="1100" b="1" dirty="0">
              <a:solidFill>
                <a:schemeClr val="bg1"/>
              </a:solidFill>
              <a:latin typeface="+mn-lt"/>
            </a:endParaRPr>
          </a:p>
        </p:txBody>
      </p:sp>
      <p:sp>
        <p:nvSpPr>
          <p:cNvPr id="59" name="TextBox 58">
            <a:extLst>
              <a:ext uri="{FF2B5EF4-FFF2-40B4-BE49-F238E27FC236}">
                <a16:creationId xmlns:a16="http://schemas.microsoft.com/office/drawing/2014/main" id="{7B08028B-84B8-1941-95D5-12BDE09494DF}"/>
              </a:ext>
            </a:extLst>
          </p:cNvPr>
          <p:cNvSpPr txBox="1"/>
          <p:nvPr/>
        </p:nvSpPr>
        <p:spPr>
          <a:xfrm>
            <a:off x="2809064" y="3239921"/>
            <a:ext cx="3471728" cy="938719"/>
          </a:xfrm>
          <a:prstGeom prst="rect">
            <a:avLst/>
          </a:prstGeom>
          <a:noFill/>
          <a:ln cap="rnd">
            <a:noFill/>
            <a:round/>
          </a:ln>
        </p:spPr>
        <p:txBody>
          <a:bodyPr wrap="square" rtlCol="0">
            <a:spAutoFit/>
          </a:bodyPr>
          <a:lstStyle/>
          <a:p>
            <a:r>
              <a:rPr lang="en-US" sz="1100" dirty="0">
                <a:solidFill>
                  <a:schemeClr val="bg1"/>
                </a:solidFill>
                <a:latin typeface="+mn-lt"/>
              </a:rPr>
              <a:t>The user can now access the web form to enter the meeting information and select a group of meeting participants. He/she can also choose to schedule the meeting on behalf of someone else (given the user has the necessary permissions).</a:t>
            </a:r>
            <a:endParaRPr lang="es-ES_tradnl" sz="1100" dirty="0">
              <a:solidFill>
                <a:schemeClr val="bg1"/>
              </a:solidFill>
              <a:latin typeface="+mn-lt"/>
            </a:endParaRPr>
          </a:p>
        </p:txBody>
      </p:sp>
      <p:pic>
        <p:nvPicPr>
          <p:cNvPr id="60" name="Picture 59">
            <a:extLst>
              <a:ext uri="{FF2B5EF4-FFF2-40B4-BE49-F238E27FC236}">
                <a16:creationId xmlns:a16="http://schemas.microsoft.com/office/drawing/2014/main" id="{35A5BABF-52D1-D640-AD47-B9B9460E388E}"/>
              </a:ext>
            </a:extLst>
          </p:cNvPr>
          <p:cNvPicPr>
            <a:picLocks noChangeAspect="1"/>
          </p:cNvPicPr>
          <p:nvPr/>
        </p:nvPicPr>
        <p:blipFill>
          <a:blip r:embed="rId6"/>
          <a:stretch>
            <a:fillRect/>
          </a:stretch>
        </p:blipFill>
        <p:spPr>
          <a:xfrm>
            <a:off x="6443157" y="1190307"/>
            <a:ext cx="546100" cy="457200"/>
          </a:xfrm>
          <a:prstGeom prst="rect">
            <a:avLst/>
          </a:prstGeom>
        </p:spPr>
      </p:pic>
      <p:grpSp>
        <p:nvGrpSpPr>
          <p:cNvPr id="62" name="Group 61">
            <a:extLst>
              <a:ext uri="{FF2B5EF4-FFF2-40B4-BE49-F238E27FC236}">
                <a16:creationId xmlns:a16="http://schemas.microsoft.com/office/drawing/2014/main" id="{F20A945B-60E0-D94C-B505-E3A08F3EEF7A}"/>
              </a:ext>
            </a:extLst>
          </p:cNvPr>
          <p:cNvGrpSpPr>
            <a:grpSpLocks noChangeAspect="1"/>
          </p:cNvGrpSpPr>
          <p:nvPr/>
        </p:nvGrpSpPr>
        <p:grpSpPr>
          <a:xfrm>
            <a:off x="5606841" y="2328841"/>
            <a:ext cx="870872" cy="369333"/>
            <a:chOff x="7413625" y="909638"/>
            <a:chExt cx="1167897" cy="495300"/>
          </a:xfrm>
        </p:grpSpPr>
        <p:sp>
          <p:nvSpPr>
            <p:cNvPr id="63" name="Freeform 56">
              <a:extLst>
                <a:ext uri="{FF2B5EF4-FFF2-40B4-BE49-F238E27FC236}">
                  <a16:creationId xmlns:a16="http://schemas.microsoft.com/office/drawing/2014/main" id="{046121C1-4791-7D4D-BAC8-C2E75C5DA223}"/>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CEE2297E-BB37-B348-966A-1CE7D38E9E59}"/>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8">
              <a:extLst>
                <a:ext uri="{FF2B5EF4-FFF2-40B4-BE49-F238E27FC236}">
                  <a16:creationId xmlns:a16="http://schemas.microsoft.com/office/drawing/2014/main" id="{2EBF77C4-220C-104E-B0E4-83392FF1661F}"/>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9">
              <a:extLst>
                <a:ext uri="{FF2B5EF4-FFF2-40B4-BE49-F238E27FC236}">
                  <a16:creationId xmlns:a16="http://schemas.microsoft.com/office/drawing/2014/main" id="{CB79BDF7-44F9-504D-B572-38FBD8AE60FE}"/>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0">
              <a:extLst>
                <a:ext uri="{FF2B5EF4-FFF2-40B4-BE49-F238E27FC236}">
                  <a16:creationId xmlns:a16="http://schemas.microsoft.com/office/drawing/2014/main" id="{23603BC6-4766-C24B-878C-2CFAA8E50A5A}"/>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1">
              <a:extLst>
                <a:ext uri="{FF2B5EF4-FFF2-40B4-BE49-F238E27FC236}">
                  <a16:creationId xmlns:a16="http://schemas.microsoft.com/office/drawing/2014/main" id="{4F23A7DA-2A4D-4243-B136-6B7201B84256}"/>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2">
              <a:extLst>
                <a:ext uri="{FF2B5EF4-FFF2-40B4-BE49-F238E27FC236}">
                  <a16:creationId xmlns:a16="http://schemas.microsoft.com/office/drawing/2014/main" id="{1CD9C210-E0B0-344F-8C15-86C45EDA5DF4}"/>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3088C970-F32E-0D47-B1A4-A2AD563D63C3}"/>
              </a:ext>
            </a:extLst>
          </p:cNvPr>
          <p:cNvSpPr txBox="1"/>
          <p:nvPr/>
        </p:nvSpPr>
        <p:spPr>
          <a:xfrm>
            <a:off x="6468618" y="3676957"/>
            <a:ext cx="2519537" cy="938719"/>
          </a:xfrm>
          <a:prstGeom prst="rect">
            <a:avLst/>
          </a:prstGeom>
          <a:noFill/>
          <a:ln cap="rnd">
            <a:noFill/>
            <a:round/>
          </a:ln>
        </p:spPr>
        <p:txBody>
          <a:bodyPr wrap="square" rtlCol="0">
            <a:spAutoFit/>
          </a:bodyPr>
          <a:lstStyle/>
          <a:p>
            <a:r>
              <a:rPr lang="en-US" sz="1100" dirty="0">
                <a:solidFill>
                  <a:schemeClr val="bg1"/>
                </a:solidFill>
                <a:latin typeface="+mn-lt"/>
              </a:rPr>
              <a:t>Once submitted, an O365 meeting invite is created, incl. the details to the Webex Meeting. The invite is sent to the chosen group of participants. </a:t>
            </a:r>
            <a:endParaRPr lang="es-ES_tradnl" sz="1100" dirty="0">
              <a:solidFill>
                <a:schemeClr val="bg1"/>
              </a:solidFill>
              <a:latin typeface="+mn-lt"/>
            </a:endParaRPr>
          </a:p>
        </p:txBody>
      </p:sp>
      <p:sp>
        <p:nvSpPr>
          <p:cNvPr id="32" name="TextBox 31">
            <a:extLst>
              <a:ext uri="{FF2B5EF4-FFF2-40B4-BE49-F238E27FC236}">
                <a16:creationId xmlns:a16="http://schemas.microsoft.com/office/drawing/2014/main" id="{96063172-0E20-3946-9602-C1048EDA9A22}"/>
              </a:ext>
            </a:extLst>
          </p:cNvPr>
          <p:cNvSpPr txBox="1"/>
          <p:nvPr/>
        </p:nvSpPr>
        <p:spPr>
          <a:xfrm>
            <a:off x="1522079" y="740826"/>
            <a:ext cx="5108669" cy="369332"/>
          </a:xfrm>
          <a:prstGeom prst="rect">
            <a:avLst/>
          </a:prstGeom>
          <a:noFill/>
        </p:spPr>
        <p:txBody>
          <a:bodyPr wrap="square" rtlCol="0">
            <a:spAutoFit/>
          </a:bodyPr>
          <a:lstStyle/>
          <a:p>
            <a:pPr algn="ctr"/>
            <a:r>
              <a:rPr lang="es-ES_tradnl" b="1" kern="0" dirty="0" err="1">
                <a:solidFill>
                  <a:schemeClr val="bg1"/>
                </a:solidFill>
                <a:latin typeface="+mn-lt"/>
              </a:rPr>
              <a:t>scheduling</a:t>
            </a:r>
            <a:r>
              <a:rPr lang="es-ES_tradnl" b="1" kern="0" dirty="0">
                <a:solidFill>
                  <a:schemeClr val="bg1"/>
                </a:solidFill>
                <a:latin typeface="+mn-lt"/>
              </a:rPr>
              <a:t> a meeting </a:t>
            </a:r>
            <a:r>
              <a:rPr lang="es-ES_tradnl" b="1" kern="0" dirty="0" err="1">
                <a:solidFill>
                  <a:schemeClr val="bg1"/>
                </a:solidFill>
                <a:latin typeface="+mn-lt"/>
              </a:rPr>
              <a:t>using</a:t>
            </a:r>
            <a:r>
              <a:rPr lang="es-ES_tradnl" b="1" kern="0" dirty="0">
                <a:solidFill>
                  <a:schemeClr val="bg1"/>
                </a:solidFill>
                <a:latin typeface="+mn-lt"/>
              </a:rPr>
              <a:t> a simple web page</a:t>
            </a:r>
            <a:endParaRPr lang="en-US" dirty="0">
              <a:solidFill>
                <a:schemeClr val="bg1"/>
              </a:solidFill>
              <a:latin typeface="+mn-lt"/>
            </a:endParaRPr>
          </a:p>
        </p:txBody>
      </p:sp>
      <p:sp>
        <p:nvSpPr>
          <p:cNvPr id="30" name="Rounded Rectangle 29">
            <a:extLst>
              <a:ext uri="{FF2B5EF4-FFF2-40B4-BE49-F238E27FC236}">
                <a16:creationId xmlns:a16="http://schemas.microsoft.com/office/drawing/2014/main" id="{2ACD23A6-DE07-E44D-ABDD-AA44BFE0020E}"/>
              </a:ext>
            </a:extLst>
          </p:cNvPr>
          <p:cNvSpPr/>
          <p:nvPr/>
        </p:nvSpPr>
        <p:spPr>
          <a:xfrm rot="5400000">
            <a:off x="2688275" y="-3097096"/>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19823" y="233139"/>
            <a:ext cx="7029803" cy="369332"/>
          </a:xfrm>
          <a:prstGeom prst="rect">
            <a:avLst/>
          </a:prstGeom>
          <a:noFill/>
        </p:spPr>
        <p:txBody>
          <a:bodyPr wrap="square" rtlCol="0">
            <a:spAutoFit/>
          </a:bodyPr>
          <a:lstStyle/>
          <a:p>
            <a:pPr defTabSz="914400" fontAlgn="auto">
              <a:spcBef>
                <a:spcPts val="0"/>
              </a:spcBef>
              <a:spcAft>
                <a:spcPts val="0"/>
              </a:spcAft>
              <a:defRPr/>
            </a:pPr>
            <a:r>
              <a:rPr lang="en-US" kern="0" dirty="0">
                <a:solidFill>
                  <a:srgbClr val="FFFFFF"/>
                </a:solidFill>
                <a:latin typeface="CiscoSansTT" panose="020B0503020201020303" pitchFamily="34" charset="0"/>
                <a:cs typeface="CiscoSansTT" panose="020B0503020201020303" pitchFamily="34" charset="0"/>
              </a:rPr>
              <a:t>O365 Calendar incl. Webex Meetings Web Scheduler</a:t>
            </a: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8" name="Picture 37" descr="A screenshot of a cell phone&#10;&#10;Description automatically generated">
            <a:extLst>
              <a:ext uri="{FF2B5EF4-FFF2-40B4-BE49-F238E27FC236}">
                <a16:creationId xmlns:a16="http://schemas.microsoft.com/office/drawing/2014/main" id="{3B1FF140-3895-471B-9520-F339869331BA}"/>
              </a:ext>
            </a:extLst>
          </p:cNvPr>
          <p:cNvPicPr>
            <a:picLocks noChangeAspect="1"/>
          </p:cNvPicPr>
          <p:nvPr/>
        </p:nvPicPr>
        <p:blipFill rotWithShape="1">
          <a:blip r:embed="rId8"/>
          <a:srcRect l="11112" t="17122" r="4665" b="9904"/>
          <a:stretch/>
        </p:blipFill>
        <p:spPr>
          <a:xfrm>
            <a:off x="224731" y="2688321"/>
            <a:ext cx="1428118" cy="905762"/>
          </a:xfrm>
          <a:prstGeom prst="rect">
            <a:avLst/>
          </a:prstGeom>
          <a:ln>
            <a:solidFill>
              <a:schemeClr val="tx1">
                <a:lumMod val="90000"/>
                <a:lumOff val="10000"/>
              </a:schemeClr>
            </a:solidFill>
          </a:ln>
        </p:spPr>
      </p:pic>
      <p:pic>
        <p:nvPicPr>
          <p:cNvPr id="54" name="Picture 53" descr="A screenshot of a cell phone&#10;&#10;Description automatically generated">
            <a:extLst>
              <a:ext uri="{FF2B5EF4-FFF2-40B4-BE49-F238E27FC236}">
                <a16:creationId xmlns:a16="http://schemas.microsoft.com/office/drawing/2014/main" id="{C8295671-2809-4C6B-B531-D21D7D127073}"/>
              </a:ext>
            </a:extLst>
          </p:cNvPr>
          <p:cNvPicPr>
            <a:picLocks noChangeAspect="1"/>
          </p:cNvPicPr>
          <p:nvPr/>
        </p:nvPicPr>
        <p:blipFill rotWithShape="1">
          <a:blip r:embed="rId9"/>
          <a:srcRect l="3944" t="4758" r="4608" b="5725"/>
          <a:stretch/>
        </p:blipFill>
        <p:spPr>
          <a:xfrm>
            <a:off x="956186" y="2950888"/>
            <a:ext cx="1296756" cy="905762"/>
          </a:xfrm>
          <a:prstGeom prst="rect">
            <a:avLst/>
          </a:prstGeom>
          <a:ln>
            <a:solidFill>
              <a:schemeClr val="tx1">
                <a:lumMod val="90000"/>
                <a:lumOff val="10000"/>
              </a:schemeClr>
            </a:solidFill>
          </a:ln>
        </p:spPr>
      </p:pic>
      <p:pic>
        <p:nvPicPr>
          <p:cNvPr id="3" name="Picture 2" descr="A screenshot of a cell phone&#10;&#10;Description automatically generated">
            <a:extLst>
              <a:ext uri="{FF2B5EF4-FFF2-40B4-BE49-F238E27FC236}">
                <a16:creationId xmlns:a16="http://schemas.microsoft.com/office/drawing/2014/main" id="{CD8B1109-2B85-4B77-8A54-46DB73A4F25F}"/>
              </a:ext>
            </a:extLst>
          </p:cNvPr>
          <p:cNvPicPr>
            <a:picLocks noChangeAspect="1"/>
          </p:cNvPicPr>
          <p:nvPr/>
        </p:nvPicPr>
        <p:blipFill>
          <a:blip r:embed="rId10"/>
          <a:stretch>
            <a:fillRect/>
          </a:stretch>
        </p:blipFill>
        <p:spPr>
          <a:xfrm>
            <a:off x="17413" y="1565271"/>
            <a:ext cx="2348586" cy="93084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B06AA419-E4FC-4364-B9DF-A769E028EDD4}"/>
              </a:ext>
            </a:extLst>
          </p:cNvPr>
          <p:cNvPicPr>
            <a:picLocks noChangeAspect="1"/>
          </p:cNvPicPr>
          <p:nvPr/>
        </p:nvPicPr>
        <p:blipFill>
          <a:blip r:embed="rId11"/>
          <a:stretch>
            <a:fillRect/>
          </a:stretch>
        </p:blipFill>
        <p:spPr>
          <a:xfrm>
            <a:off x="6537277" y="1718617"/>
            <a:ext cx="2432765" cy="1949617"/>
          </a:xfrm>
          <a:prstGeom prst="rect">
            <a:avLst/>
          </a:prstGeom>
        </p:spPr>
      </p:pic>
      <p:grpSp>
        <p:nvGrpSpPr>
          <p:cNvPr id="13" name="Group 12">
            <a:extLst>
              <a:ext uri="{FF2B5EF4-FFF2-40B4-BE49-F238E27FC236}">
                <a16:creationId xmlns:a16="http://schemas.microsoft.com/office/drawing/2014/main" id="{CD95934F-AACA-4A8B-A582-42E4EFE0B973}"/>
              </a:ext>
            </a:extLst>
          </p:cNvPr>
          <p:cNvGrpSpPr>
            <a:grpSpLocks noChangeAspect="1"/>
          </p:cNvGrpSpPr>
          <p:nvPr/>
        </p:nvGrpSpPr>
        <p:grpSpPr>
          <a:xfrm>
            <a:off x="1116137" y="2329212"/>
            <a:ext cx="176621" cy="387271"/>
            <a:chOff x="1123356" y="2315127"/>
            <a:chExt cx="217993" cy="477986"/>
          </a:xfrm>
        </p:grpSpPr>
        <p:sp>
          <p:nvSpPr>
            <p:cNvPr id="79" name="Freeform 99">
              <a:extLst>
                <a:ext uri="{FF2B5EF4-FFF2-40B4-BE49-F238E27FC236}">
                  <a16:creationId xmlns:a16="http://schemas.microsoft.com/office/drawing/2014/main" id="{8A932953-EDEF-4F9E-8D57-22A6FB22B696}"/>
                </a:ext>
              </a:extLst>
            </p:cNvPr>
            <p:cNvSpPr>
              <a:spLocks/>
            </p:cNvSpPr>
            <p:nvPr/>
          </p:nvSpPr>
          <p:spPr bwMode="auto">
            <a:xfrm rot="5400000">
              <a:off x="993360" y="2530120"/>
              <a:ext cx="474985" cy="44999"/>
            </a:xfrm>
            <a:custGeom>
              <a:avLst/>
              <a:gdLst>
                <a:gd name="T0" fmla="*/ 191 w 201"/>
                <a:gd name="T1" fmla="*/ 19 h 19"/>
                <a:gd name="T2" fmla="*/ 10 w 201"/>
                <a:gd name="T3" fmla="*/ 19 h 19"/>
                <a:gd name="T4" fmla="*/ 0 w 201"/>
                <a:gd name="T5" fmla="*/ 10 h 19"/>
                <a:gd name="T6" fmla="*/ 10 w 201"/>
                <a:gd name="T7" fmla="*/ 0 h 19"/>
                <a:gd name="T8" fmla="*/ 191 w 201"/>
                <a:gd name="T9" fmla="*/ 0 h 19"/>
                <a:gd name="T10" fmla="*/ 201 w 201"/>
                <a:gd name="T11" fmla="*/ 10 h 19"/>
                <a:gd name="T12" fmla="*/ 191 w 20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01" h="19">
                  <a:moveTo>
                    <a:pt x="191" y="19"/>
                  </a:moveTo>
                  <a:cubicBezTo>
                    <a:pt x="10" y="19"/>
                    <a:pt x="10" y="19"/>
                    <a:pt x="10" y="19"/>
                  </a:cubicBezTo>
                  <a:cubicBezTo>
                    <a:pt x="5" y="19"/>
                    <a:pt x="0" y="15"/>
                    <a:pt x="0" y="10"/>
                  </a:cubicBezTo>
                  <a:cubicBezTo>
                    <a:pt x="0" y="4"/>
                    <a:pt x="5" y="0"/>
                    <a:pt x="10" y="0"/>
                  </a:cubicBezTo>
                  <a:cubicBezTo>
                    <a:pt x="191" y="0"/>
                    <a:pt x="191" y="0"/>
                    <a:pt x="191" y="0"/>
                  </a:cubicBezTo>
                  <a:cubicBezTo>
                    <a:pt x="197" y="0"/>
                    <a:pt x="201" y="4"/>
                    <a:pt x="201" y="10"/>
                  </a:cubicBezTo>
                  <a:cubicBezTo>
                    <a:pt x="201" y="15"/>
                    <a:pt x="197" y="19"/>
                    <a:pt x="191" y="1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00">
              <a:extLst>
                <a:ext uri="{FF2B5EF4-FFF2-40B4-BE49-F238E27FC236}">
                  <a16:creationId xmlns:a16="http://schemas.microsoft.com/office/drawing/2014/main" id="{76DFFDB3-0A96-4DDD-A9C9-613DA5523B95}"/>
                </a:ext>
              </a:extLst>
            </p:cNvPr>
            <p:cNvSpPr>
              <a:spLocks/>
            </p:cNvSpPr>
            <p:nvPr/>
          </p:nvSpPr>
          <p:spPr bwMode="auto">
            <a:xfrm rot="5400000">
              <a:off x="1207353" y="2659117"/>
              <a:ext cx="134996" cy="132996"/>
            </a:xfrm>
            <a:custGeom>
              <a:avLst/>
              <a:gdLst>
                <a:gd name="T0" fmla="*/ 46 w 57"/>
                <a:gd name="T1" fmla="*/ 56 h 56"/>
                <a:gd name="T2" fmla="*/ 40 w 57"/>
                <a:gd name="T3" fmla="*/ 53 h 56"/>
                <a:gd name="T4" fmla="*/ 4 w 57"/>
                <a:gd name="T5" fmla="*/ 17 h 56"/>
                <a:gd name="T6" fmla="*/ 4 w 57"/>
                <a:gd name="T7" fmla="*/ 4 h 56"/>
                <a:gd name="T8" fmla="*/ 17 w 57"/>
                <a:gd name="T9" fmla="*/ 4 h 56"/>
                <a:gd name="T10" fmla="*/ 53 w 57"/>
                <a:gd name="T11" fmla="*/ 40 h 56"/>
                <a:gd name="T12" fmla="*/ 53 w 57"/>
                <a:gd name="T13" fmla="*/ 53 h 56"/>
                <a:gd name="T14" fmla="*/ 46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6" y="56"/>
                  </a:moveTo>
                  <a:cubicBezTo>
                    <a:pt x="44" y="56"/>
                    <a:pt x="42" y="55"/>
                    <a:pt x="40" y="53"/>
                  </a:cubicBezTo>
                  <a:cubicBezTo>
                    <a:pt x="4" y="17"/>
                    <a:pt x="4" y="17"/>
                    <a:pt x="4" y="17"/>
                  </a:cubicBezTo>
                  <a:cubicBezTo>
                    <a:pt x="0" y="13"/>
                    <a:pt x="0" y="7"/>
                    <a:pt x="4" y="4"/>
                  </a:cubicBezTo>
                  <a:cubicBezTo>
                    <a:pt x="7" y="0"/>
                    <a:pt x="13" y="0"/>
                    <a:pt x="17" y="4"/>
                  </a:cubicBezTo>
                  <a:cubicBezTo>
                    <a:pt x="53" y="40"/>
                    <a:pt x="53" y="40"/>
                    <a:pt x="53" y="40"/>
                  </a:cubicBezTo>
                  <a:cubicBezTo>
                    <a:pt x="57" y="44"/>
                    <a:pt x="57" y="50"/>
                    <a:pt x="53" y="53"/>
                  </a:cubicBezTo>
                  <a:cubicBezTo>
                    <a:pt x="51" y="55"/>
                    <a:pt x="49" y="56"/>
                    <a:pt x="46"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1">
              <a:extLst>
                <a:ext uri="{FF2B5EF4-FFF2-40B4-BE49-F238E27FC236}">
                  <a16:creationId xmlns:a16="http://schemas.microsoft.com/office/drawing/2014/main" id="{E57A0D7A-1F5D-4BB1-BF96-071FAE5862F7}"/>
                </a:ext>
              </a:extLst>
            </p:cNvPr>
            <p:cNvSpPr>
              <a:spLocks/>
            </p:cNvSpPr>
            <p:nvPr/>
          </p:nvSpPr>
          <p:spPr bwMode="auto">
            <a:xfrm rot="5400000">
              <a:off x="1121856" y="2659617"/>
              <a:ext cx="134996" cy="131996"/>
            </a:xfrm>
            <a:custGeom>
              <a:avLst/>
              <a:gdLst>
                <a:gd name="T0" fmla="*/ 10 w 57"/>
                <a:gd name="T1" fmla="*/ 56 h 56"/>
                <a:gd name="T2" fmla="*/ 4 w 57"/>
                <a:gd name="T3" fmla="*/ 53 h 56"/>
                <a:gd name="T4" fmla="*/ 4 w 57"/>
                <a:gd name="T5" fmla="*/ 40 h 56"/>
                <a:gd name="T6" fmla="*/ 40 w 57"/>
                <a:gd name="T7" fmla="*/ 4 h 56"/>
                <a:gd name="T8" fmla="*/ 53 w 57"/>
                <a:gd name="T9" fmla="*/ 4 h 56"/>
                <a:gd name="T10" fmla="*/ 53 w 57"/>
                <a:gd name="T11" fmla="*/ 17 h 56"/>
                <a:gd name="T12" fmla="*/ 17 w 57"/>
                <a:gd name="T13" fmla="*/ 53 h 56"/>
                <a:gd name="T14" fmla="*/ 10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10" y="56"/>
                  </a:moveTo>
                  <a:cubicBezTo>
                    <a:pt x="8" y="56"/>
                    <a:pt x="5" y="55"/>
                    <a:pt x="4" y="53"/>
                  </a:cubicBezTo>
                  <a:cubicBezTo>
                    <a:pt x="0" y="50"/>
                    <a:pt x="0" y="44"/>
                    <a:pt x="4" y="40"/>
                  </a:cubicBezTo>
                  <a:cubicBezTo>
                    <a:pt x="40" y="4"/>
                    <a:pt x="40" y="4"/>
                    <a:pt x="40" y="4"/>
                  </a:cubicBezTo>
                  <a:cubicBezTo>
                    <a:pt x="43" y="0"/>
                    <a:pt x="49" y="0"/>
                    <a:pt x="53" y="4"/>
                  </a:cubicBezTo>
                  <a:cubicBezTo>
                    <a:pt x="57" y="8"/>
                    <a:pt x="57" y="14"/>
                    <a:pt x="53" y="17"/>
                  </a:cubicBezTo>
                  <a:cubicBezTo>
                    <a:pt x="17" y="53"/>
                    <a:pt x="17" y="53"/>
                    <a:pt x="17" y="53"/>
                  </a:cubicBezTo>
                  <a:cubicBezTo>
                    <a:pt x="15" y="55"/>
                    <a:pt x="13" y="56"/>
                    <a:pt x="1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51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31" grpId="0" animBg="1"/>
      <p:bldP spid="35" grpId="0"/>
      <p:bldP spid="56" grpId="0" animBg="1"/>
      <p:bldP spid="59" grpId="0"/>
      <p:bldP spid="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56191" y="55771"/>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kern="0" dirty="0">
                <a:solidFill>
                  <a:srgbClr val="FFFFFF"/>
                </a:solidFill>
                <a:latin typeface="CiscoSansTT" panose="020B0503020201020303" pitchFamily="34" charset="0"/>
                <a:ea typeface="ＭＳ Ｐゴシック" charset="0"/>
                <a:cs typeface="CiscoSansTT" panose="020B0503020201020303" pitchFamily="34" charset="0"/>
              </a:rPr>
              <a:t>POV: </a:t>
            </a:r>
            <a:r>
              <a:rPr lang="en-US" sz="1600" kern="0" dirty="0">
                <a:solidFill>
                  <a:srgbClr val="FFFFFF"/>
                </a:solidFill>
                <a:latin typeface="CiscoSansTT" panose="020B0503020201020303" pitchFamily="34" charset="0"/>
                <a:cs typeface="CiscoSansTT" panose="020B0503020201020303" pitchFamily="34" charset="0"/>
              </a:rPr>
              <a:t>O365 Calendar incl. Webex Meetings Web Scheduler</a:t>
            </a: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173958" y="852144"/>
            <a:ext cx="8532708"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b="1" i="1" dirty="0">
                <a:solidFill>
                  <a:schemeClr val="bg1"/>
                </a:solidFill>
              </a:rPr>
              <a:t>Customer / Opportunity</a:t>
            </a:r>
          </a:p>
          <a:p>
            <a:pPr marL="0" indent="0">
              <a:buNone/>
            </a:pPr>
            <a:r>
              <a:rPr lang="en-US" sz="1100" dirty="0">
                <a:solidFill>
                  <a:schemeClr val="bg1"/>
                </a:solidFill>
              </a:rPr>
              <a:t>Pharma.be is a Belgian organization representing more than 130 pharmaceutical companies. When meeting with their customers and partners, they often make use of videoconferencing tools. Today, they are using Microsoft Teams but are looking for a more secure solution.</a:t>
            </a:r>
          </a:p>
          <a:p>
            <a:r>
              <a:rPr lang="en-US" sz="1800" b="1" i="1" dirty="0">
                <a:solidFill>
                  <a:schemeClr val="bg1"/>
                </a:solidFill>
              </a:rPr>
              <a:t>What is the story?  What was the business challenge?</a:t>
            </a:r>
          </a:p>
          <a:p>
            <a:pPr marL="0" indent="0">
              <a:buNone/>
            </a:pPr>
            <a:r>
              <a:rPr lang="en-US" sz="1200" dirty="0">
                <a:solidFill>
                  <a:schemeClr val="bg1"/>
                </a:solidFill>
              </a:rPr>
              <a:t>On the organization’s intranet site, there is a web form, where employees can enter the meeting details and send it to a selected group of participants. The customer would like to keep this workflow, and that is why a key criteria for the new solution is the ability to programmatically schedule meetings and send them in a calendar invite. </a:t>
            </a:r>
          </a:p>
          <a:p>
            <a:r>
              <a:rPr lang="en-US" sz="1800" b="1" i="1" dirty="0">
                <a:solidFill>
                  <a:schemeClr val="bg1"/>
                </a:solidFill>
              </a:rPr>
              <a:t>What the </a:t>
            </a:r>
            <a:r>
              <a:rPr lang="en-US" sz="1800" b="1" i="1" dirty="0" err="1">
                <a:solidFill>
                  <a:schemeClr val="bg1"/>
                </a:solidFill>
              </a:rPr>
              <a:t>PoV</a:t>
            </a:r>
            <a:r>
              <a:rPr lang="en-US" sz="1800" b="1" i="1" dirty="0">
                <a:solidFill>
                  <a:schemeClr val="bg1"/>
                </a:solidFill>
              </a:rPr>
              <a:t> accomplished? </a:t>
            </a:r>
          </a:p>
          <a:p>
            <a:pPr marL="0" indent="0">
              <a:buNone/>
            </a:pPr>
            <a:r>
              <a:rPr lang="en-US" sz="1200" dirty="0">
                <a:solidFill>
                  <a:schemeClr val="bg1"/>
                </a:solidFill>
              </a:rPr>
              <a:t>The application allows to schedule Webex Meetings and to send O365 calendar invites through a simple web page. Given the right permissions, users can also schedule a meeting on behalf of another user. </a:t>
            </a:r>
          </a:p>
          <a:p>
            <a:pPr marL="0" indent="0">
              <a:buNone/>
            </a:pPr>
            <a:r>
              <a:rPr lang="en-US" sz="1200" b="1" dirty="0">
                <a:solidFill>
                  <a:schemeClr val="bg1"/>
                </a:solidFill>
              </a:rPr>
              <a:t>[Portal] - What the </a:t>
            </a:r>
            <a:r>
              <a:rPr lang="en-US" sz="1200" b="1" dirty="0" err="1">
                <a:solidFill>
                  <a:schemeClr val="bg1"/>
                </a:solidFill>
              </a:rPr>
              <a:t>PoV</a:t>
            </a:r>
            <a:r>
              <a:rPr lang="en-US" sz="1200" b="1" dirty="0">
                <a:solidFill>
                  <a:schemeClr val="bg1"/>
                </a:solidFill>
              </a:rPr>
              <a:t> accomplished?</a:t>
            </a:r>
            <a:endParaRPr lang="en-US" sz="1200" b="1" dirty="0"/>
          </a:p>
          <a:p>
            <a:r>
              <a:rPr lang="en-US" sz="1800" b="1" i="1" dirty="0">
                <a:solidFill>
                  <a:schemeClr val="bg1"/>
                </a:solidFill>
              </a:rPr>
              <a:t>What are the benefits to the customer?</a:t>
            </a:r>
          </a:p>
          <a:p>
            <a:pPr marL="0" indent="0">
              <a:buNone/>
            </a:pPr>
            <a:r>
              <a:rPr lang="en-US" sz="1200" dirty="0">
                <a:solidFill>
                  <a:schemeClr val="bg1"/>
                </a:solidFill>
              </a:rPr>
              <a:t>The customer maintains their existing workflow while having implemented a more secure solution. </a:t>
            </a:r>
          </a:p>
          <a:p>
            <a:endParaRPr lang="en-US" sz="1800" b="1" i="1" dirty="0">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3841116" cy="784830"/>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High </a:t>
            </a:r>
            <a:r>
              <a:rPr lang="es-ES_tradnl" sz="2700" kern="0" dirty="0" err="1">
                <a:solidFill>
                  <a:srgbClr val="FFFFFF"/>
                </a:solidFill>
                <a:latin typeface="CiscoSansTT" panose="020B0503020201020303" pitchFamily="34" charset="0"/>
                <a:cs typeface="CiscoSansTT" panose="020B0503020201020303" pitchFamily="34" charset="0"/>
              </a:rPr>
              <a:t>Level</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Design</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PoV</a:t>
            </a:r>
            <a:r>
              <a:rPr lang="es-ES_tradnl" b="1" kern="0" dirty="0">
                <a:solidFill>
                  <a:srgbClr val="FFFFFF"/>
                </a:solidFill>
                <a:latin typeface="+mj-lt"/>
              </a:rPr>
              <a:t>
</a:t>
            </a:r>
          </a:p>
        </p:txBody>
      </p:sp>
      <p:sp>
        <p:nvSpPr>
          <p:cNvPr id="80" name="Rectangle 79">
            <a:extLst>
              <a:ext uri="{FF2B5EF4-FFF2-40B4-BE49-F238E27FC236}">
                <a16:creationId xmlns:a16="http://schemas.microsoft.com/office/drawing/2014/main" id="{2A743EA7-87B0-D640-989B-01DB00D505BE}"/>
              </a:ext>
            </a:extLst>
          </p:cNvPr>
          <p:cNvSpPr/>
          <p:nvPr/>
        </p:nvSpPr>
        <p:spPr>
          <a:xfrm>
            <a:off x="190798" y="4586068"/>
            <a:ext cx="7749821" cy="307777"/>
          </a:xfrm>
          <a:prstGeom prst="rect">
            <a:avLst/>
          </a:prstGeom>
        </p:spPr>
        <p:txBody>
          <a:bodyPr wrap="square">
            <a:spAutoFit/>
          </a:bodyPr>
          <a:lstStyle/>
          <a:p>
            <a:pPr algn="ctr"/>
            <a:r>
              <a:rPr lang="en-CA" sz="1400" dirty="0">
                <a:solidFill>
                  <a:schemeClr val="bg1"/>
                </a:solidFill>
                <a:latin typeface="+mn-lt"/>
                <a:hlinkClick r:id="rId3"/>
              </a:rPr>
              <a:t>https://wwwin-github.cisco.com/gve/O365_WebexMeeting_WebScheduler</a:t>
            </a:r>
            <a:r>
              <a:rPr lang="en-CA" sz="1400" dirty="0">
                <a:solidFill>
                  <a:schemeClr val="bg1"/>
                </a:solidFill>
                <a:latin typeface="+mn-lt"/>
              </a:rPr>
              <a:t> </a:t>
            </a:r>
            <a:r>
              <a:rPr lang="en-CA" sz="1400" b="1" dirty="0">
                <a:solidFill>
                  <a:schemeClr val="bg1"/>
                </a:solidFill>
                <a:latin typeface="+mn-lt"/>
              </a:rPr>
              <a:t>[Portal Link]</a:t>
            </a:r>
            <a:endParaRPr lang="en-US" sz="1400" b="1" dirty="0">
              <a:solidFill>
                <a:schemeClr val="bg1"/>
              </a:solidFill>
              <a:latin typeface="+mn-lt"/>
            </a:endParaRP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grpSp>
        <p:nvGrpSpPr>
          <p:cNvPr id="2" name="Group 1">
            <a:extLst>
              <a:ext uri="{FF2B5EF4-FFF2-40B4-BE49-F238E27FC236}">
                <a16:creationId xmlns:a16="http://schemas.microsoft.com/office/drawing/2014/main" id="{45E51E28-4204-43D2-93B6-3ECAF6C6DA82}"/>
              </a:ext>
            </a:extLst>
          </p:cNvPr>
          <p:cNvGrpSpPr>
            <a:grpSpLocks noChangeAspect="1"/>
          </p:cNvGrpSpPr>
          <p:nvPr/>
        </p:nvGrpSpPr>
        <p:grpSpPr>
          <a:xfrm>
            <a:off x="3068987" y="970260"/>
            <a:ext cx="1732208" cy="1537610"/>
            <a:chOff x="138059" y="1771939"/>
            <a:chExt cx="1602779" cy="1422721"/>
          </a:xfrm>
        </p:grpSpPr>
        <p:grpSp>
          <p:nvGrpSpPr>
            <p:cNvPr id="9" name="Group 4">
              <a:extLst>
                <a:ext uri="{FF2B5EF4-FFF2-40B4-BE49-F238E27FC236}">
                  <a16:creationId xmlns:a16="http://schemas.microsoft.com/office/drawing/2014/main" id="{0C5FC27F-7D07-40C7-ACCD-0C55673846B9}"/>
                </a:ext>
              </a:extLst>
            </p:cNvPr>
            <p:cNvGrpSpPr>
              <a:grpSpLocks noChangeAspect="1"/>
            </p:cNvGrpSpPr>
            <p:nvPr/>
          </p:nvGrpSpPr>
          <p:grpSpPr bwMode="auto">
            <a:xfrm>
              <a:off x="138059" y="1771939"/>
              <a:ext cx="1581894" cy="1422721"/>
              <a:chOff x="4615" y="22"/>
              <a:chExt cx="805" cy="724"/>
            </a:xfrm>
          </p:grpSpPr>
          <p:sp>
            <p:nvSpPr>
              <p:cNvPr id="19" name="Freeform 5">
                <a:extLst>
                  <a:ext uri="{FF2B5EF4-FFF2-40B4-BE49-F238E27FC236}">
                    <a16:creationId xmlns:a16="http://schemas.microsoft.com/office/drawing/2014/main" id="{47CD4850-ACD7-4A73-89F8-CC7ED94293F3}"/>
                  </a:ext>
                </a:extLst>
              </p:cNvPr>
              <p:cNvSpPr>
                <a:spLocks/>
              </p:cNvSpPr>
              <p:nvPr/>
            </p:nvSpPr>
            <p:spPr bwMode="auto">
              <a:xfrm>
                <a:off x="4615" y="22"/>
                <a:ext cx="805" cy="724"/>
              </a:xfrm>
              <a:custGeom>
                <a:avLst/>
                <a:gdLst>
                  <a:gd name="T0" fmla="*/ 681 w 723"/>
                  <a:gd name="T1" fmla="*/ 0 h 650"/>
                  <a:gd name="T2" fmla="*/ 42 w 723"/>
                  <a:gd name="T3" fmla="*/ 0 h 650"/>
                  <a:gd name="T4" fmla="*/ 0 w 723"/>
                  <a:gd name="T5" fmla="*/ 42 h 650"/>
                  <a:gd name="T6" fmla="*/ 0 w 723"/>
                  <a:gd name="T7" fmla="*/ 465 h 650"/>
                  <a:gd name="T8" fmla="*/ 42 w 723"/>
                  <a:gd name="T9" fmla="*/ 508 h 650"/>
                  <a:gd name="T10" fmla="*/ 234 w 723"/>
                  <a:gd name="T11" fmla="*/ 508 h 650"/>
                  <a:gd name="T12" fmla="*/ 234 w 723"/>
                  <a:gd name="T13" fmla="*/ 616 h 650"/>
                  <a:gd name="T14" fmla="*/ 211 w 723"/>
                  <a:gd name="T15" fmla="*/ 616 h 650"/>
                  <a:gd name="T16" fmla="*/ 194 w 723"/>
                  <a:gd name="T17" fmla="*/ 633 h 650"/>
                  <a:gd name="T18" fmla="*/ 211 w 723"/>
                  <a:gd name="T19" fmla="*/ 650 h 650"/>
                  <a:gd name="T20" fmla="*/ 511 w 723"/>
                  <a:gd name="T21" fmla="*/ 650 h 650"/>
                  <a:gd name="T22" fmla="*/ 528 w 723"/>
                  <a:gd name="T23" fmla="*/ 633 h 650"/>
                  <a:gd name="T24" fmla="*/ 511 w 723"/>
                  <a:gd name="T25" fmla="*/ 616 h 650"/>
                  <a:gd name="T26" fmla="*/ 488 w 723"/>
                  <a:gd name="T27" fmla="*/ 616 h 650"/>
                  <a:gd name="T28" fmla="*/ 488 w 723"/>
                  <a:gd name="T29" fmla="*/ 508 h 650"/>
                  <a:gd name="T30" fmla="*/ 681 w 723"/>
                  <a:gd name="T31" fmla="*/ 508 h 650"/>
                  <a:gd name="T32" fmla="*/ 723 w 723"/>
                  <a:gd name="T33" fmla="*/ 465 h 650"/>
                  <a:gd name="T34" fmla="*/ 723 w 723"/>
                  <a:gd name="T35" fmla="*/ 42 h 650"/>
                  <a:gd name="T36" fmla="*/ 681 w 723"/>
                  <a:gd name="T37"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3" h="650">
                    <a:moveTo>
                      <a:pt x="681" y="0"/>
                    </a:moveTo>
                    <a:cubicBezTo>
                      <a:pt x="42" y="0"/>
                      <a:pt x="42" y="0"/>
                      <a:pt x="42" y="0"/>
                    </a:cubicBezTo>
                    <a:cubicBezTo>
                      <a:pt x="19" y="0"/>
                      <a:pt x="0" y="19"/>
                      <a:pt x="0" y="42"/>
                    </a:cubicBezTo>
                    <a:cubicBezTo>
                      <a:pt x="0" y="465"/>
                      <a:pt x="0" y="465"/>
                      <a:pt x="0" y="465"/>
                    </a:cubicBezTo>
                    <a:cubicBezTo>
                      <a:pt x="0" y="489"/>
                      <a:pt x="19" y="508"/>
                      <a:pt x="42" y="508"/>
                    </a:cubicBezTo>
                    <a:cubicBezTo>
                      <a:pt x="234" y="508"/>
                      <a:pt x="234" y="508"/>
                      <a:pt x="234" y="508"/>
                    </a:cubicBezTo>
                    <a:cubicBezTo>
                      <a:pt x="234" y="616"/>
                      <a:pt x="234" y="616"/>
                      <a:pt x="234" y="616"/>
                    </a:cubicBezTo>
                    <a:cubicBezTo>
                      <a:pt x="211" y="616"/>
                      <a:pt x="211" y="616"/>
                      <a:pt x="211" y="616"/>
                    </a:cubicBezTo>
                    <a:cubicBezTo>
                      <a:pt x="202" y="616"/>
                      <a:pt x="194" y="624"/>
                      <a:pt x="194" y="633"/>
                    </a:cubicBezTo>
                    <a:cubicBezTo>
                      <a:pt x="194" y="642"/>
                      <a:pt x="202" y="650"/>
                      <a:pt x="211" y="650"/>
                    </a:cubicBezTo>
                    <a:cubicBezTo>
                      <a:pt x="511" y="650"/>
                      <a:pt x="511" y="650"/>
                      <a:pt x="511" y="650"/>
                    </a:cubicBezTo>
                    <a:cubicBezTo>
                      <a:pt x="521" y="650"/>
                      <a:pt x="528" y="642"/>
                      <a:pt x="528" y="633"/>
                    </a:cubicBezTo>
                    <a:cubicBezTo>
                      <a:pt x="528" y="624"/>
                      <a:pt x="521" y="616"/>
                      <a:pt x="511" y="616"/>
                    </a:cubicBezTo>
                    <a:cubicBezTo>
                      <a:pt x="488" y="616"/>
                      <a:pt x="488" y="616"/>
                      <a:pt x="488" y="616"/>
                    </a:cubicBezTo>
                    <a:cubicBezTo>
                      <a:pt x="488" y="508"/>
                      <a:pt x="488" y="508"/>
                      <a:pt x="488" y="508"/>
                    </a:cubicBezTo>
                    <a:cubicBezTo>
                      <a:pt x="681" y="508"/>
                      <a:pt x="681" y="508"/>
                      <a:pt x="681" y="508"/>
                    </a:cubicBezTo>
                    <a:cubicBezTo>
                      <a:pt x="704" y="508"/>
                      <a:pt x="723" y="489"/>
                      <a:pt x="723" y="465"/>
                    </a:cubicBezTo>
                    <a:cubicBezTo>
                      <a:pt x="723" y="42"/>
                      <a:pt x="723" y="42"/>
                      <a:pt x="723" y="42"/>
                    </a:cubicBezTo>
                    <a:cubicBezTo>
                      <a:pt x="723" y="19"/>
                      <a:pt x="704" y="0"/>
                      <a:pt x="681" y="0"/>
                    </a:cubicBezTo>
                    <a:close/>
                  </a:path>
                </a:pathLst>
              </a:custGeom>
              <a:solidFill>
                <a:schemeClr val="tx2"/>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C194E72C-038F-4ED5-BC7F-99B6C98F960F}"/>
                  </a:ext>
                </a:extLst>
              </p:cNvPr>
              <p:cNvSpPr>
                <a:spLocks/>
              </p:cNvSpPr>
              <p:nvPr/>
            </p:nvSpPr>
            <p:spPr bwMode="auto">
              <a:xfrm>
                <a:off x="4685" y="81"/>
                <a:ext cx="665" cy="447"/>
              </a:xfrm>
              <a:custGeom>
                <a:avLst/>
                <a:gdLst>
                  <a:gd name="T0" fmla="*/ 657 w 657"/>
                  <a:gd name="T1" fmla="*/ 432 h 442"/>
                  <a:gd name="T2" fmla="*/ 648 w 657"/>
                  <a:gd name="T3" fmla="*/ 442 h 442"/>
                  <a:gd name="T4" fmla="*/ 9 w 657"/>
                  <a:gd name="T5" fmla="*/ 442 h 442"/>
                  <a:gd name="T6" fmla="*/ 0 w 657"/>
                  <a:gd name="T7" fmla="*/ 432 h 442"/>
                  <a:gd name="T8" fmla="*/ 0 w 657"/>
                  <a:gd name="T9" fmla="*/ 9 h 442"/>
                  <a:gd name="T10" fmla="*/ 9 w 657"/>
                  <a:gd name="T11" fmla="*/ 0 h 442"/>
                  <a:gd name="T12" fmla="*/ 648 w 657"/>
                  <a:gd name="T13" fmla="*/ 0 h 442"/>
                  <a:gd name="T14" fmla="*/ 657 w 657"/>
                  <a:gd name="T15" fmla="*/ 9 h 442"/>
                  <a:gd name="T16" fmla="*/ 657 w 657"/>
                  <a:gd name="T17" fmla="*/ 43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442">
                    <a:moveTo>
                      <a:pt x="657" y="432"/>
                    </a:moveTo>
                    <a:cubicBezTo>
                      <a:pt x="657" y="437"/>
                      <a:pt x="653" y="442"/>
                      <a:pt x="648" y="442"/>
                    </a:cubicBezTo>
                    <a:cubicBezTo>
                      <a:pt x="9" y="442"/>
                      <a:pt x="9" y="442"/>
                      <a:pt x="9" y="442"/>
                    </a:cubicBezTo>
                    <a:cubicBezTo>
                      <a:pt x="4" y="442"/>
                      <a:pt x="0" y="437"/>
                      <a:pt x="0" y="432"/>
                    </a:cubicBezTo>
                    <a:cubicBezTo>
                      <a:pt x="0" y="9"/>
                      <a:pt x="0" y="9"/>
                      <a:pt x="0" y="9"/>
                    </a:cubicBezTo>
                    <a:cubicBezTo>
                      <a:pt x="0" y="4"/>
                      <a:pt x="4" y="0"/>
                      <a:pt x="9" y="0"/>
                    </a:cubicBezTo>
                    <a:cubicBezTo>
                      <a:pt x="648" y="0"/>
                      <a:pt x="648" y="0"/>
                      <a:pt x="648" y="0"/>
                    </a:cubicBezTo>
                    <a:cubicBezTo>
                      <a:pt x="653" y="0"/>
                      <a:pt x="657" y="4"/>
                      <a:pt x="657" y="9"/>
                    </a:cubicBezTo>
                    <a:lnTo>
                      <a:pt x="657" y="432"/>
                    </a:lnTo>
                    <a:close/>
                  </a:path>
                </a:pathLst>
              </a:custGeom>
              <a:solidFill>
                <a:srgbClr val="01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21">
              <a:extLst>
                <a:ext uri="{FF2B5EF4-FFF2-40B4-BE49-F238E27FC236}">
                  <a16:creationId xmlns:a16="http://schemas.microsoft.com/office/drawing/2014/main" id="{1EF63326-4647-490B-B97D-80C3EDD275EF}"/>
                </a:ext>
              </a:extLst>
            </p:cNvPr>
            <p:cNvGrpSpPr>
              <a:grpSpLocks noChangeAspect="1"/>
            </p:cNvGrpSpPr>
            <p:nvPr/>
          </p:nvGrpSpPr>
          <p:grpSpPr bwMode="auto">
            <a:xfrm>
              <a:off x="369768" y="1935815"/>
              <a:ext cx="631303" cy="782520"/>
              <a:chOff x="1556" y="444"/>
              <a:chExt cx="1027" cy="1273"/>
            </a:xfrm>
          </p:grpSpPr>
          <p:sp>
            <p:nvSpPr>
              <p:cNvPr id="13" name="Freeform 22">
                <a:extLst>
                  <a:ext uri="{FF2B5EF4-FFF2-40B4-BE49-F238E27FC236}">
                    <a16:creationId xmlns:a16="http://schemas.microsoft.com/office/drawing/2014/main" id="{28CDFA46-329F-42DB-BF58-9902076CAD7F}"/>
                  </a:ext>
                </a:extLst>
              </p:cNvPr>
              <p:cNvSpPr>
                <a:spLocks/>
              </p:cNvSpPr>
              <p:nvPr/>
            </p:nvSpPr>
            <p:spPr bwMode="auto">
              <a:xfrm>
                <a:off x="1556" y="444"/>
                <a:ext cx="1027" cy="1273"/>
              </a:xfrm>
              <a:custGeom>
                <a:avLst/>
                <a:gdLst>
                  <a:gd name="T0" fmla="*/ 36 w 432"/>
                  <a:gd name="T1" fmla="*/ 0 h 536"/>
                  <a:gd name="T2" fmla="*/ 0 w 432"/>
                  <a:gd name="T3" fmla="*/ 36 h 536"/>
                  <a:gd name="T4" fmla="*/ 0 w 432"/>
                  <a:gd name="T5" fmla="*/ 500 h 536"/>
                  <a:gd name="T6" fmla="*/ 36 w 432"/>
                  <a:gd name="T7" fmla="*/ 536 h 536"/>
                  <a:gd name="T8" fmla="*/ 396 w 432"/>
                  <a:gd name="T9" fmla="*/ 536 h 536"/>
                  <a:gd name="T10" fmla="*/ 432 w 432"/>
                  <a:gd name="T11" fmla="*/ 500 h 536"/>
                  <a:gd name="T12" fmla="*/ 432 w 432"/>
                  <a:gd name="T13" fmla="*/ 135 h 536"/>
                  <a:gd name="T14" fmla="*/ 299 w 432"/>
                  <a:gd name="T15" fmla="*/ 0 h 536"/>
                  <a:gd name="T16" fmla="*/ 36 w 432"/>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536">
                    <a:moveTo>
                      <a:pt x="36" y="0"/>
                    </a:moveTo>
                    <a:cubicBezTo>
                      <a:pt x="16" y="0"/>
                      <a:pt x="0" y="16"/>
                      <a:pt x="0" y="36"/>
                    </a:cubicBezTo>
                    <a:cubicBezTo>
                      <a:pt x="0" y="500"/>
                      <a:pt x="0" y="500"/>
                      <a:pt x="0" y="500"/>
                    </a:cubicBezTo>
                    <a:cubicBezTo>
                      <a:pt x="0" y="520"/>
                      <a:pt x="16" y="536"/>
                      <a:pt x="36" y="536"/>
                    </a:cubicBezTo>
                    <a:cubicBezTo>
                      <a:pt x="396" y="536"/>
                      <a:pt x="396" y="536"/>
                      <a:pt x="396" y="536"/>
                    </a:cubicBezTo>
                    <a:cubicBezTo>
                      <a:pt x="415" y="536"/>
                      <a:pt x="432" y="520"/>
                      <a:pt x="432" y="500"/>
                    </a:cubicBezTo>
                    <a:cubicBezTo>
                      <a:pt x="432" y="135"/>
                      <a:pt x="432" y="135"/>
                      <a:pt x="432" y="135"/>
                    </a:cubicBezTo>
                    <a:cubicBezTo>
                      <a:pt x="299" y="0"/>
                      <a:pt x="299" y="0"/>
                      <a:pt x="299" y="0"/>
                    </a:cubicBezTo>
                    <a:lnTo>
                      <a:pt x="36"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3">
                <a:extLst>
                  <a:ext uri="{FF2B5EF4-FFF2-40B4-BE49-F238E27FC236}">
                    <a16:creationId xmlns:a16="http://schemas.microsoft.com/office/drawing/2014/main" id="{0427CE74-F6AF-44F7-862C-D82467E50B61}"/>
                  </a:ext>
                </a:extLst>
              </p:cNvPr>
              <p:cNvSpPr>
                <a:spLocks/>
              </p:cNvSpPr>
              <p:nvPr/>
            </p:nvSpPr>
            <p:spPr bwMode="auto">
              <a:xfrm>
                <a:off x="1699" y="684"/>
                <a:ext cx="456" cy="95"/>
              </a:xfrm>
              <a:custGeom>
                <a:avLst/>
                <a:gdLst>
                  <a:gd name="T0" fmla="*/ 172 w 192"/>
                  <a:gd name="T1" fmla="*/ 40 h 40"/>
                  <a:gd name="T2" fmla="*/ 20 w 192"/>
                  <a:gd name="T3" fmla="*/ 40 h 40"/>
                  <a:gd name="T4" fmla="*/ 0 w 192"/>
                  <a:gd name="T5" fmla="*/ 20 h 40"/>
                  <a:gd name="T6" fmla="*/ 20 w 192"/>
                  <a:gd name="T7" fmla="*/ 0 h 40"/>
                  <a:gd name="T8" fmla="*/ 172 w 192"/>
                  <a:gd name="T9" fmla="*/ 0 h 40"/>
                  <a:gd name="T10" fmla="*/ 192 w 192"/>
                  <a:gd name="T11" fmla="*/ 20 h 40"/>
                  <a:gd name="T12" fmla="*/ 172 w 1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92" h="40">
                    <a:moveTo>
                      <a:pt x="172" y="40"/>
                    </a:moveTo>
                    <a:cubicBezTo>
                      <a:pt x="20" y="40"/>
                      <a:pt x="20" y="40"/>
                      <a:pt x="20" y="40"/>
                    </a:cubicBezTo>
                    <a:cubicBezTo>
                      <a:pt x="9" y="40"/>
                      <a:pt x="0" y="31"/>
                      <a:pt x="0" y="20"/>
                    </a:cubicBezTo>
                    <a:cubicBezTo>
                      <a:pt x="0" y="9"/>
                      <a:pt x="9" y="0"/>
                      <a:pt x="20" y="0"/>
                    </a:cubicBezTo>
                    <a:cubicBezTo>
                      <a:pt x="172" y="0"/>
                      <a:pt x="172" y="0"/>
                      <a:pt x="172" y="0"/>
                    </a:cubicBezTo>
                    <a:cubicBezTo>
                      <a:pt x="183" y="0"/>
                      <a:pt x="192" y="9"/>
                      <a:pt x="192" y="20"/>
                    </a:cubicBezTo>
                    <a:cubicBezTo>
                      <a:pt x="192" y="31"/>
                      <a:pt x="183" y="40"/>
                      <a:pt x="172"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4">
                <a:extLst>
                  <a:ext uri="{FF2B5EF4-FFF2-40B4-BE49-F238E27FC236}">
                    <a16:creationId xmlns:a16="http://schemas.microsoft.com/office/drawing/2014/main" id="{479C103A-B82C-4C8F-ACD9-07D1CBD59806}"/>
                  </a:ext>
                </a:extLst>
              </p:cNvPr>
              <p:cNvSpPr>
                <a:spLocks/>
              </p:cNvSpPr>
              <p:nvPr/>
            </p:nvSpPr>
            <p:spPr bwMode="auto">
              <a:xfrm>
                <a:off x="1699" y="91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
                <a:extLst>
                  <a:ext uri="{FF2B5EF4-FFF2-40B4-BE49-F238E27FC236}">
                    <a16:creationId xmlns:a16="http://schemas.microsoft.com/office/drawing/2014/main" id="{671D8FA4-C64F-4974-9FCE-A81BC8E1E1FD}"/>
                  </a:ext>
                </a:extLst>
              </p:cNvPr>
              <p:cNvSpPr>
                <a:spLocks/>
              </p:cNvSpPr>
              <p:nvPr/>
            </p:nvSpPr>
            <p:spPr bwMode="auto">
              <a:xfrm>
                <a:off x="1699" y="1152"/>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
                <a:extLst>
                  <a:ext uri="{FF2B5EF4-FFF2-40B4-BE49-F238E27FC236}">
                    <a16:creationId xmlns:a16="http://schemas.microsoft.com/office/drawing/2014/main" id="{43402E15-FA50-44CC-90D9-2411D6729B0A}"/>
                  </a:ext>
                </a:extLst>
              </p:cNvPr>
              <p:cNvSpPr>
                <a:spLocks/>
              </p:cNvSpPr>
              <p:nvPr/>
            </p:nvSpPr>
            <p:spPr bwMode="auto">
              <a:xfrm>
                <a:off x="1699" y="138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
                <a:extLst>
                  <a:ext uri="{FF2B5EF4-FFF2-40B4-BE49-F238E27FC236}">
                    <a16:creationId xmlns:a16="http://schemas.microsoft.com/office/drawing/2014/main" id="{EF7F7982-D4F2-44F7-BF08-1BA4C32EF1D7}"/>
                  </a:ext>
                </a:extLst>
              </p:cNvPr>
              <p:cNvSpPr>
                <a:spLocks/>
              </p:cNvSpPr>
              <p:nvPr/>
            </p:nvSpPr>
            <p:spPr bwMode="auto">
              <a:xfrm>
                <a:off x="2267" y="444"/>
                <a:ext cx="316" cy="320"/>
              </a:xfrm>
              <a:custGeom>
                <a:avLst/>
                <a:gdLst>
                  <a:gd name="T0" fmla="*/ 133 w 133"/>
                  <a:gd name="T1" fmla="*/ 135 h 135"/>
                  <a:gd name="T2" fmla="*/ 0 w 133"/>
                  <a:gd name="T3" fmla="*/ 0 h 135"/>
                  <a:gd name="T4" fmla="*/ 0 w 133"/>
                  <a:gd name="T5" fmla="*/ 0 h 135"/>
                  <a:gd name="T6" fmla="*/ 0 w 133"/>
                  <a:gd name="T7" fmla="*/ 99 h 135"/>
                  <a:gd name="T8" fmla="*/ 36 w 133"/>
                  <a:gd name="T9" fmla="*/ 135 h 135"/>
                  <a:gd name="T10" fmla="*/ 133 w 133"/>
                  <a:gd name="T11" fmla="*/ 135 h 135"/>
                </a:gdLst>
                <a:ahLst/>
                <a:cxnLst>
                  <a:cxn ang="0">
                    <a:pos x="T0" y="T1"/>
                  </a:cxn>
                  <a:cxn ang="0">
                    <a:pos x="T2" y="T3"/>
                  </a:cxn>
                  <a:cxn ang="0">
                    <a:pos x="T4" y="T5"/>
                  </a:cxn>
                  <a:cxn ang="0">
                    <a:pos x="T6" y="T7"/>
                  </a:cxn>
                  <a:cxn ang="0">
                    <a:pos x="T8" y="T9"/>
                  </a:cxn>
                  <a:cxn ang="0">
                    <a:pos x="T10" y="T11"/>
                  </a:cxn>
                </a:cxnLst>
                <a:rect l="0" t="0" r="r" b="b"/>
                <a:pathLst>
                  <a:path w="133" h="135">
                    <a:moveTo>
                      <a:pt x="133" y="135"/>
                    </a:moveTo>
                    <a:cubicBezTo>
                      <a:pt x="0" y="0"/>
                      <a:pt x="0" y="0"/>
                      <a:pt x="0" y="0"/>
                    </a:cubicBezTo>
                    <a:cubicBezTo>
                      <a:pt x="0" y="0"/>
                      <a:pt x="0" y="0"/>
                      <a:pt x="0" y="0"/>
                    </a:cubicBezTo>
                    <a:cubicBezTo>
                      <a:pt x="0" y="99"/>
                      <a:pt x="0" y="99"/>
                      <a:pt x="0" y="99"/>
                    </a:cubicBezTo>
                    <a:cubicBezTo>
                      <a:pt x="0" y="119"/>
                      <a:pt x="17" y="135"/>
                      <a:pt x="36" y="135"/>
                    </a:cubicBezTo>
                    <a:cubicBezTo>
                      <a:pt x="133" y="135"/>
                      <a:pt x="133" y="135"/>
                      <a:pt x="133" y="13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4" name="Picture 23">
              <a:extLst>
                <a:ext uri="{FF2B5EF4-FFF2-40B4-BE49-F238E27FC236}">
                  <a16:creationId xmlns:a16="http://schemas.microsoft.com/office/drawing/2014/main" id="{56A8A1E4-3A0E-4129-9676-68D7A2B3D16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59" b="88732" l="8982" r="89820">
                          <a14:foregroundMark x1="33533" y1="54930" x2="36527" y2="59155"/>
                          <a14:foregroundMark x1="8982" y1="50704" x2="8982" y2="50704"/>
                          <a14:foregroundMark x1="8383" y1="50704" x2="8383" y2="53521"/>
                        </a14:backgroundRemoval>
                      </a14:imgEffect>
                    </a14:imgLayer>
                  </a14:imgProps>
                </a:ext>
              </a:extLst>
            </a:blip>
            <a:stretch>
              <a:fillRect/>
            </a:stretch>
          </p:blipFill>
          <p:spPr>
            <a:xfrm>
              <a:off x="621647" y="2189448"/>
              <a:ext cx="860986" cy="366048"/>
            </a:xfrm>
            <a:prstGeom prst="rect">
              <a:avLst/>
            </a:prstGeom>
          </p:spPr>
        </p:pic>
        <p:pic>
          <p:nvPicPr>
            <p:cNvPr id="11" name="Picture 10">
              <a:extLst>
                <a:ext uri="{FF2B5EF4-FFF2-40B4-BE49-F238E27FC236}">
                  <a16:creationId xmlns:a16="http://schemas.microsoft.com/office/drawing/2014/main" id="{D6026FE7-FA87-42E5-9A40-546D57581E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405" b="86486" l="2804" r="93458">
                          <a14:foregroundMark x1="38318" y1="48649" x2="38318" y2="48649"/>
                          <a14:foregroundMark x1="60748" y1="40541" x2="54206" y2="37838"/>
                          <a14:foregroundMark x1="14953" y1="43243" x2="14953" y2="43243"/>
                          <a14:foregroundMark x1="21495" y1="35135" x2="65421" y2="83784"/>
                          <a14:foregroundMark x1="65421" y1="83784" x2="23364" y2="16216"/>
                          <a14:foregroundMark x1="23364" y1="16216" x2="18692" y2="16216"/>
                          <a14:foregroundMark x1="3738" y1="51351" x2="3738" y2="51351"/>
                          <a14:foregroundMark x1="93458" y1="51351" x2="93458" y2="51351"/>
                        </a14:backgroundRemoval>
                      </a14:imgEffect>
                    </a14:imgLayer>
                  </a14:imgProps>
                </a:ext>
              </a:extLst>
            </a:blip>
            <a:stretch>
              <a:fillRect/>
            </a:stretch>
          </p:blipFill>
          <p:spPr>
            <a:xfrm>
              <a:off x="818017" y="2430933"/>
              <a:ext cx="793305" cy="274319"/>
            </a:xfrm>
            <a:prstGeom prst="rect">
              <a:avLst/>
            </a:prstGeom>
          </p:spPr>
        </p:pic>
        <p:pic>
          <p:nvPicPr>
            <p:cNvPr id="12" name="Picture 16" descr="White mouse pointer, Computer mouse Pointer Cursor Window Pointing device, Mouse  Cursor, miscellaneous, angle, white png | PNGWing">
              <a:extLst>
                <a:ext uri="{FF2B5EF4-FFF2-40B4-BE49-F238E27FC236}">
                  <a16:creationId xmlns:a16="http://schemas.microsoft.com/office/drawing/2014/main" id="{CF643D77-DC5C-466B-BC98-A03953B7C03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051" b="98145" l="10000" r="90000">
                          <a14:foregroundMark x1="15761" y1="92090" x2="17391" y2="78223"/>
                          <a14:foregroundMark x1="18370" y1="6445" x2="18370" y2="6445"/>
                          <a14:foregroundMark x1="14348" y1="2148" x2="14348" y2="2148"/>
                          <a14:foregroundMark x1="52174" y1="94043" x2="52174" y2="94043"/>
                          <a14:foregroundMark x1="50217" y1="98145" x2="50217" y2="98145"/>
                          <a14:foregroundMark x1="40761" y1="61133" x2="40761" y2="61133"/>
                          <a14:foregroundMark x1="38913" y1="65430" x2="48587" y2="78027"/>
                          <a14:foregroundMark x1="51848" y1="89063" x2="38696" y2="50879"/>
                          <a14:foregroundMark x1="38696" y1="50879" x2="20326" y2="17480"/>
                          <a14:foregroundMark x1="20326" y1="17480" x2="17283" y2="27637"/>
                          <a14:foregroundMark x1="17283" y1="27637" x2="19891" y2="80469"/>
                          <a14:foregroundMark x1="19891" y1="80469" x2="32500" y2="75391"/>
                          <a14:foregroundMark x1="32500" y1="75391" x2="38913" y2="67383"/>
                          <a14:foregroundMark x1="38913" y1="67383" x2="39348" y2="65820"/>
                          <a14:foregroundMark x1="33370" y1="25293" x2="74565" y2="61719"/>
                          <a14:foregroundMark x1="74565" y1="61719" x2="49674" y2="63086"/>
                          <a14:foregroundMark x1="49674" y1="63086" x2="39674" y2="54688"/>
                          <a14:foregroundMark x1="39674" y1="54688" x2="30217" y2="35840"/>
                          <a14:foregroundMark x1="30217" y1="35840" x2="29239" y2="26465"/>
                          <a14:foregroundMark x1="29239" y1="26465" x2="34239" y2="25391"/>
                        </a14:backgroundRemoval>
                      </a14:imgEffect>
                    </a14:imgLayer>
                  </a14:imgProps>
                </a:ext>
                <a:ext uri="{28A0092B-C50C-407E-A947-70E740481C1C}">
                  <a14:useLocalDpi xmlns:a14="http://schemas.microsoft.com/office/drawing/2010/main" val="0"/>
                </a:ext>
              </a:extLst>
            </a:blip>
            <a:srcRect/>
            <a:stretch>
              <a:fillRect/>
            </a:stretch>
          </p:blipFill>
          <p:spPr bwMode="auto">
            <a:xfrm>
              <a:off x="1445858" y="2554884"/>
              <a:ext cx="294980" cy="32832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18">
            <a:extLst>
              <a:ext uri="{FF2B5EF4-FFF2-40B4-BE49-F238E27FC236}">
                <a16:creationId xmlns:a16="http://schemas.microsoft.com/office/drawing/2014/main" id="{57071858-B968-4FB3-91AE-A1A5BD621CF5}"/>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3889" b="93704" l="10000" r="90000">
                        <a14:foregroundMark x1="47667" y1="59259" x2="27778" y2="58889"/>
                        <a14:foregroundMark x1="27778" y1="58889" x2="28889" y2="69630"/>
                        <a14:foregroundMark x1="28889" y1="69630" x2="33667" y2="74444"/>
                        <a14:foregroundMark x1="33667" y1="74444" x2="63556" y2="78704"/>
                        <a14:foregroundMark x1="63556" y1="78704" x2="70222" y2="76852"/>
                        <a14:foregroundMark x1="70222" y1="76852" x2="71333" y2="67778"/>
                        <a14:foregroundMark x1="71333" y1="67778" x2="66667" y2="61852"/>
                        <a14:foregroundMark x1="66667" y1="61852" x2="46667" y2="60741"/>
                        <a14:foregroundMark x1="62556" y1="25370" x2="57667" y2="20000"/>
                        <a14:foregroundMark x1="57667" y1="20000" x2="35333" y2="13889"/>
                        <a14:foregroundMark x1="35333" y1="13889" x2="31111" y2="26481"/>
                        <a14:foregroundMark x1="31111" y1="26481" x2="32889" y2="46296"/>
                        <a14:foregroundMark x1="32889" y1="46296" x2="35556" y2="54815"/>
                        <a14:foregroundMark x1="35556" y1="54815" x2="47111" y2="64259"/>
                        <a14:foregroundMark x1="47111" y1="64259" x2="52889" y2="64259"/>
                        <a14:foregroundMark x1="52889" y1="64259" x2="58333" y2="61111"/>
                        <a14:foregroundMark x1="58333" y1="61111" x2="63556" y2="54815"/>
                        <a14:foregroundMark x1="63556" y1="54815" x2="65889" y2="31481"/>
                        <a14:foregroundMark x1="65889" y1="31481" x2="63111" y2="23333"/>
                        <a14:foregroundMark x1="63111" y1="23333" x2="62889" y2="23148"/>
                        <a14:foregroundMark x1="53000" y1="36852" x2="53000" y2="36852"/>
                        <a14:foregroundMark x1="57667" y1="34444" x2="57667" y2="34444"/>
                        <a14:foregroundMark x1="54556" y1="51111" x2="54556" y2="51111"/>
                        <a14:foregroundMark x1="52667" y1="55741" x2="45000" y2="51111"/>
                        <a14:foregroundMark x1="51889" y1="54074" x2="57778" y2="50926"/>
                        <a14:foregroundMark x1="57778" y1="50926" x2="61111" y2="40926"/>
                        <a14:foregroundMark x1="61111" y1="40926" x2="60222" y2="31296"/>
                        <a14:foregroundMark x1="60222" y1="31296" x2="55111" y2="27407"/>
                        <a14:foregroundMark x1="55111" y1="27407" x2="53667" y2="39444"/>
                        <a14:foregroundMark x1="53667" y1="39444" x2="54222" y2="50926"/>
                        <a14:foregroundMark x1="54222" y1="50926" x2="56000" y2="49815"/>
                        <a14:foregroundMark x1="55889" y1="20741" x2="45222" y2="19444"/>
                        <a14:foregroundMark x1="45222" y1="19444" x2="40111" y2="25370"/>
                        <a14:foregroundMark x1="40111" y1="25370" x2="40222" y2="39815"/>
                        <a14:foregroundMark x1="40222" y1="39815" x2="45111" y2="46296"/>
                        <a14:foregroundMark x1="45111" y1="46296" x2="50333" y2="36667"/>
                        <a14:foregroundMark x1="50333" y1="36667" x2="53333" y2="25185"/>
                        <a14:foregroundMark x1="53333" y1="25185" x2="56333" y2="20000"/>
                        <a14:foregroundMark x1="69222" y1="58889" x2="62333" y2="59630"/>
                        <a14:foregroundMark x1="62333" y1="59630" x2="59778" y2="69074"/>
                        <a14:foregroundMark x1="59778" y1="69074" x2="64667" y2="74259"/>
                        <a14:foregroundMark x1="64667" y1="74259" x2="66778" y2="60370"/>
                        <a14:foregroundMark x1="66778" y1="60370" x2="64778" y2="53704"/>
                        <a14:foregroundMark x1="59667" y1="59630" x2="54333" y2="67407"/>
                        <a14:foregroundMark x1="54333" y1="67407" x2="59333" y2="62222"/>
                        <a14:foregroundMark x1="59333" y1="62222" x2="58556" y2="52407"/>
                        <a14:foregroundMark x1="58556" y1="52407" x2="58556" y2="52407"/>
                        <a14:foregroundMark x1="51889" y1="61481" x2="50778" y2="72222"/>
                        <a14:foregroundMark x1="50778" y1="72222" x2="53778" y2="61852"/>
                        <a14:foregroundMark x1="53778" y1="61852" x2="50778" y2="60000"/>
                        <a14:foregroundMark x1="48333" y1="63704" x2="44222" y2="70741"/>
                        <a14:foregroundMark x1="44222" y1="70741" x2="49889" y2="67778"/>
                        <a14:foregroundMark x1="49889" y1="67778" x2="47667" y2="58704"/>
                        <a14:foregroundMark x1="47667" y1="58704" x2="47333" y2="58704"/>
                        <a14:foregroundMark x1="37778" y1="62407" x2="37111" y2="72407"/>
                        <a14:foregroundMark x1="37111" y1="72407" x2="41556" y2="66667"/>
                        <a14:foregroundMark x1="41556" y1="66667" x2="38111" y2="62593"/>
                        <a14:foregroundMark x1="35667" y1="61296" x2="30222" y2="64815"/>
                        <a14:foregroundMark x1="30222" y1="64815" x2="31333" y2="74444"/>
                        <a14:foregroundMark x1="31333" y1="74444" x2="36333" y2="69815"/>
                        <a14:foregroundMark x1="36333" y1="69815" x2="35667" y2="60370"/>
                        <a14:foregroundMark x1="35667" y1="60370" x2="35000" y2="59815"/>
                        <a14:foregroundMark x1="51000" y1="3889" x2="51000" y2="3889"/>
                        <a14:foregroundMark x1="47556" y1="93704" x2="47556" y2="93704"/>
                        <a14:foregroundMark x1="59889" y1="63148" x2="55778" y2="69259"/>
                        <a14:foregroundMark x1="55778" y1="69259" x2="60333" y2="75000"/>
                        <a14:foregroundMark x1="60333" y1="75000" x2="60222" y2="63889"/>
                        <a14:foregroundMark x1="60222" y1="63889" x2="58556" y2="62037"/>
                        <a14:foregroundMark x1="54889" y1="22407" x2="44556" y2="19259"/>
                        <a14:foregroundMark x1="44556" y1="19259" x2="39000" y2="25185"/>
                        <a14:foregroundMark x1="39000" y1="25185" x2="37111" y2="40000"/>
                        <a14:foregroundMark x1="37111" y1="40000" x2="42889" y2="47778"/>
                        <a14:foregroundMark x1="42889" y1="47778" x2="48222" y2="43519"/>
                        <a14:foregroundMark x1="48222" y1="43519" x2="51778" y2="33333"/>
                        <a14:foregroundMark x1="51778" y1="33333" x2="52000" y2="20926"/>
                        <a14:foregroundMark x1="55667" y1="18704" x2="45000" y2="19259"/>
                        <a14:foregroundMark x1="45000" y1="19259" x2="36778" y2="25185"/>
                        <a14:foregroundMark x1="36778" y1="25185" x2="34667" y2="34074"/>
                        <a14:foregroundMark x1="34667" y1="34074" x2="38556" y2="42593"/>
                        <a14:foregroundMark x1="38556" y1="42593" x2="45778" y2="46296"/>
                        <a14:foregroundMark x1="45778" y1="46296" x2="54556" y2="38704"/>
                        <a14:foregroundMark x1="54556" y1="38704" x2="57333" y2="29815"/>
                        <a14:foregroundMark x1="57333" y1="29815" x2="52222" y2="21481"/>
                        <a14:foregroundMark x1="52222" y1="21481" x2="50444" y2="20556"/>
                        <a14:foregroundMark x1="51556" y1="21852" x2="51556" y2="21852"/>
                        <a14:foregroundMark x1="49000" y1="24074" x2="49000" y2="24074"/>
                        <a14:foregroundMark x1="43000" y1="29630" x2="43000" y2="29630"/>
                        <a14:foregroundMark x1="47111" y1="25000" x2="42556" y2="32407"/>
                        <a14:foregroundMark x1="42556" y1="32407" x2="46444" y2="24630"/>
                        <a14:foregroundMark x1="46444" y1="24630" x2="46111" y2="24259"/>
                      </a14:backgroundRemoval>
                    </a14:imgEffect>
                  </a14:imgLayer>
                </a14:imgProps>
              </a:ext>
              <a:ext uri="{28A0092B-C50C-407E-A947-70E740481C1C}">
                <a14:useLocalDpi xmlns:a14="http://schemas.microsoft.com/office/drawing/2010/main" val="0"/>
              </a:ext>
            </a:extLst>
          </a:blip>
          <a:srcRect l="20337" r="20880" b="4190"/>
          <a:stretch/>
        </p:blipFill>
        <p:spPr bwMode="auto">
          <a:xfrm>
            <a:off x="7336464" y="3276093"/>
            <a:ext cx="1097280" cy="10730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isco Webex Meetings - Apps op Google Play">
            <a:extLst>
              <a:ext uri="{FF2B5EF4-FFF2-40B4-BE49-F238E27FC236}">
                <a16:creationId xmlns:a16="http://schemas.microsoft.com/office/drawing/2014/main" id="{77619B1D-B5D3-40A3-BF19-69E2B7C47F8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584" t="10956" r="11110" b="11110"/>
          <a:stretch/>
        </p:blipFill>
        <p:spPr bwMode="auto">
          <a:xfrm>
            <a:off x="7334107" y="1116889"/>
            <a:ext cx="1097280" cy="109203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4">
            <a:extLst>
              <a:ext uri="{FF2B5EF4-FFF2-40B4-BE49-F238E27FC236}">
                <a16:creationId xmlns:a16="http://schemas.microsoft.com/office/drawing/2014/main" id="{E3F333D6-94E8-4024-8B0A-EE55B001CD46}"/>
              </a:ext>
            </a:extLst>
          </p:cNvPr>
          <p:cNvGrpSpPr>
            <a:grpSpLocks noChangeAspect="1"/>
          </p:cNvGrpSpPr>
          <p:nvPr/>
        </p:nvGrpSpPr>
        <p:grpSpPr bwMode="auto">
          <a:xfrm>
            <a:off x="267761" y="1192350"/>
            <a:ext cx="419058" cy="897983"/>
            <a:chOff x="598" y="1936"/>
            <a:chExt cx="287" cy="615"/>
          </a:xfrm>
        </p:grpSpPr>
        <p:sp>
          <p:nvSpPr>
            <p:cNvPr id="35" name="Freeform 6">
              <a:extLst>
                <a:ext uri="{FF2B5EF4-FFF2-40B4-BE49-F238E27FC236}">
                  <a16:creationId xmlns:a16="http://schemas.microsoft.com/office/drawing/2014/main" id="{DADF5E9B-68BB-4064-85AA-D1262192B461}"/>
                </a:ext>
              </a:extLst>
            </p:cNvPr>
            <p:cNvSpPr>
              <a:spLocks/>
            </p:cNvSpPr>
            <p:nvPr/>
          </p:nvSpPr>
          <p:spPr bwMode="auto">
            <a:xfrm>
              <a:off x="598" y="2158"/>
              <a:ext cx="287" cy="393"/>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3A1B8AE5-B8F8-47D5-9E44-95F10FAE7E3B}"/>
                </a:ext>
              </a:extLst>
            </p:cNvPr>
            <p:cNvSpPr>
              <a:spLocks/>
            </p:cNvSpPr>
            <p:nvPr/>
          </p:nvSpPr>
          <p:spPr bwMode="auto">
            <a:xfrm>
              <a:off x="655" y="1936"/>
              <a:ext cx="172" cy="172"/>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D1E9287B-953E-4EF5-BBE9-C6DCE52B915F}"/>
              </a:ext>
            </a:extLst>
          </p:cNvPr>
          <p:cNvGrpSpPr/>
          <p:nvPr/>
        </p:nvGrpSpPr>
        <p:grpSpPr>
          <a:xfrm rot="5400000">
            <a:off x="7656120" y="2557525"/>
            <a:ext cx="907322" cy="392440"/>
            <a:chOff x="1864153" y="1048947"/>
            <a:chExt cx="907322" cy="392440"/>
          </a:xfrm>
        </p:grpSpPr>
        <p:sp>
          <p:nvSpPr>
            <p:cNvPr id="54" name="Freeform 123">
              <a:extLst>
                <a:ext uri="{FF2B5EF4-FFF2-40B4-BE49-F238E27FC236}">
                  <a16:creationId xmlns:a16="http://schemas.microsoft.com/office/drawing/2014/main" id="{B8AE6C76-33AF-4A4D-8985-A1C4B6BD8644}"/>
                </a:ext>
              </a:extLst>
            </p:cNvPr>
            <p:cNvSpPr>
              <a:spLocks/>
            </p:cNvSpPr>
            <p:nvPr/>
          </p:nvSpPr>
          <p:spPr bwMode="auto">
            <a:xfrm>
              <a:off x="1864153" y="1182202"/>
              <a:ext cx="755578" cy="125930"/>
            </a:xfrm>
            <a:custGeom>
              <a:avLst/>
              <a:gdLst>
                <a:gd name="T0" fmla="*/ 179 w 2166"/>
                <a:gd name="T1" fmla="*/ 361 h 361"/>
                <a:gd name="T2" fmla="*/ 1985 w 2166"/>
                <a:gd name="T3" fmla="*/ 361 h 361"/>
                <a:gd name="T4" fmla="*/ 2166 w 2166"/>
                <a:gd name="T5" fmla="*/ 179 h 361"/>
                <a:gd name="T6" fmla="*/ 1987 w 2166"/>
                <a:gd name="T7" fmla="*/ 0 h 361"/>
                <a:gd name="T8" fmla="*/ 181 w 2166"/>
                <a:gd name="T9" fmla="*/ 0 h 361"/>
                <a:gd name="T10" fmla="*/ 143 w 2166"/>
                <a:gd name="T11" fmla="*/ 2 h 361"/>
                <a:gd name="T12" fmla="*/ 78 w 2166"/>
                <a:gd name="T13" fmla="*/ 29 h 361"/>
                <a:gd name="T14" fmla="*/ 29 w 2166"/>
                <a:gd name="T15" fmla="*/ 80 h 361"/>
                <a:gd name="T16" fmla="*/ 2 w 2166"/>
                <a:gd name="T17" fmla="*/ 143 h 361"/>
                <a:gd name="T18" fmla="*/ 0 w 2166"/>
                <a:gd name="T19" fmla="*/ 181 h 361"/>
                <a:gd name="T20" fmla="*/ 0 w 2166"/>
                <a:gd name="T21" fmla="*/ 202 h 361"/>
                <a:gd name="T22" fmla="*/ 10 w 2166"/>
                <a:gd name="T23" fmla="*/ 245 h 361"/>
                <a:gd name="T24" fmla="*/ 42 w 2166"/>
                <a:gd name="T25" fmla="*/ 299 h 361"/>
                <a:gd name="T26" fmla="*/ 74 w 2166"/>
                <a:gd name="T27" fmla="*/ 327 h 361"/>
                <a:gd name="T28" fmla="*/ 97 w 2166"/>
                <a:gd name="T29" fmla="*/ 342 h 361"/>
                <a:gd name="T30" fmla="*/ 150 w 2166"/>
                <a:gd name="T31" fmla="*/ 358 h 361"/>
                <a:gd name="T32" fmla="*/ 179 w 2166"/>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6" h="361">
                  <a:moveTo>
                    <a:pt x="179" y="361"/>
                  </a:moveTo>
                  <a:lnTo>
                    <a:pt x="1985" y="361"/>
                  </a:lnTo>
                  <a:lnTo>
                    <a:pt x="2166" y="179"/>
                  </a:lnTo>
                  <a:lnTo>
                    <a:pt x="1987" y="0"/>
                  </a:lnTo>
                  <a:lnTo>
                    <a:pt x="181" y="0"/>
                  </a:lnTo>
                  <a:lnTo>
                    <a:pt x="143" y="2"/>
                  </a:lnTo>
                  <a:lnTo>
                    <a:pt x="78" y="29"/>
                  </a:lnTo>
                  <a:lnTo>
                    <a:pt x="29" y="80"/>
                  </a:lnTo>
                  <a:lnTo>
                    <a:pt x="2" y="143"/>
                  </a:lnTo>
                  <a:lnTo>
                    <a:pt x="0" y="181"/>
                  </a:lnTo>
                  <a:lnTo>
                    <a:pt x="0" y="202"/>
                  </a:lnTo>
                  <a:lnTo>
                    <a:pt x="10" y="245"/>
                  </a:lnTo>
                  <a:lnTo>
                    <a:pt x="42" y="299"/>
                  </a:lnTo>
                  <a:lnTo>
                    <a:pt x="74" y="327"/>
                  </a:lnTo>
                  <a:lnTo>
                    <a:pt x="97" y="342"/>
                  </a:lnTo>
                  <a:lnTo>
                    <a:pt x="150" y="358"/>
                  </a:lnTo>
                  <a:lnTo>
                    <a:pt x="179" y="361"/>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grpSp>
          <p:nvGrpSpPr>
            <p:cNvPr id="55" name="Group 54">
              <a:extLst>
                <a:ext uri="{FF2B5EF4-FFF2-40B4-BE49-F238E27FC236}">
                  <a16:creationId xmlns:a16="http://schemas.microsoft.com/office/drawing/2014/main" id="{2DC931D8-5263-439D-8D48-649B8C661973}"/>
                </a:ext>
              </a:extLst>
            </p:cNvPr>
            <p:cNvGrpSpPr/>
            <p:nvPr/>
          </p:nvGrpSpPr>
          <p:grpSpPr>
            <a:xfrm>
              <a:off x="2512987" y="1048947"/>
              <a:ext cx="258488" cy="392440"/>
              <a:chOff x="3350649" y="1200355"/>
              <a:chExt cx="344650" cy="523253"/>
            </a:xfrm>
          </p:grpSpPr>
          <p:sp>
            <p:nvSpPr>
              <p:cNvPr id="56" name="Freeform 124">
                <a:extLst>
                  <a:ext uri="{FF2B5EF4-FFF2-40B4-BE49-F238E27FC236}">
                    <a16:creationId xmlns:a16="http://schemas.microsoft.com/office/drawing/2014/main" id="{2B89DEBC-49E7-4497-8107-2A57E1C11A55}"/>
                  </a:ext>
                </a:extLst>
              </p:cNvPr>
              <p:cNvSpPr>
                <a:spLocks/>
              </p:cNvSpPr>
              <p:nvPr/>
            </p:nvSpPr>
            <p:spPr bwMode="auto">
              <a:xfrm>
                <a:off x="3350649" y="1523144"/>
                <a:ext cx="318138" cy="200464"/>
              </a:xfrm>
              <a:custGeom>
                <a:avLst/>
                <a:gdLst>
                  <a:gd name="T0" fmla="*/ 177 w 684"/>
                  <a:gd name="T1" fmla="*/ 431 h 431"/>
                  <a:gd name="T2" fmla="*/ 213 w 684"/>
                  <a:gd name="T3" fmla="*/ 428 h 431"/>
                  <a:gd name="T4" fmla="*/ 279 w 684"/>
                  <a:gd name="T5" fmla="*/ 403 h 431"/>
                  <a:gd name="T6" fmla="*/ 306 w 684"/>
                  <a:gd name="T7" fmla="*/ 378 h 431"/>
                  <a:gd name="T8" fmla="*/ 684 w 684"/>
                  <a:gd name="T9" fmla="*/ 0 h 431"/>
                  <a:gd name="T10" fmla="*/ 653 w 684"/>
                  <a:gd name="T11" fmla="*/ 25 h 431"/>
                  <a:gd name="T12" fmla="*/ 619 w 684"/>
                  <a:gd name="T13" fmla="*/ 38 h 431"/>
                  <a:gd name="T14" fmla="*/ 591 w 684"/>
                  <a:gd name="T15" fmla="*/ 46 h 431"/>
                  <a:gd name="T16" fmla="*/ 562 w 684"/>
                  <a:gd name="T17" fmla="*/ 49 h 431"/>
                  <a:gd name="T18" fmla="*/ 125 w 684"/>
                  <a:gd name="T19" fmla="*/ 49 h 431"/>
                  <a:gd name="T20" fmla="*/ 125 w 684"/>
                  <a:gd name="T21" fmla="*/ 49 h 431"/>
                  <a:gd name="T22" fmla="*/ 127 w 684"/>
                  <a:gd name="T23" fmla="*/ 49 h 431"/>
                  <a:gd name="T24" fmla="*/ 51 w 684"/>
                  <a:gd name="T25" fmla="*/ 125 h 431"/>
                  <a:gd name="T26" fmla="*/ 28 w 684"/>
                  <a:gd name="T27" fmla="*/ 152 h 431"/>
                  <a:gd name="T28" fmla="*/ 0 w 684"/>
                  <a:gd name="T29" fmla="*/ 217 h 431"/>
                  <a:gd name="T30" fmla="*/ 0 w 684"/>
                  <a:gd name="T31" fmla="*/ 287 h 431"/>
                  <a:gd name="T32" fmla="*/ 28 w 684"/>
                  <a:gd name="T33" fmla="*/ 350 h 431"/>
                  <a:gd name="T34" fmla="*/ 51 w 684"/>
                  <a:gd name="T35" fmla="*/ 380 h 431"/>
                  <a:gd name="T36" fmla="*/ 53 w 684"/>
                  <a:gd name="T37" fmla="*/ 380 h 431"/>
                  <a:gd name="T38" fmla="*/ 55 w 684"/>
                  <a:gd name="T39" fmla="*/ 382 h 431"/>
                  <a:gd name="T40" fmla="*/ 82 w 684"/>
                  <a:gd name="T41" fmla="*/ 405 h 431"/>
                  <a:gd name="T42" fmla="*/ 146 w 684"/>
                  <a:gd name="T43" fmla="*/ 428 h 431"/>
                  <a:gd name="T44" fmla="*/ 177 w 684"/>
                  <a:gd name="T45"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4" h="431">
                    <a:moveTo>
                      <a:pt x="177" y="431"/>
                    </a:moveTo>
                    <a:lnTo>
                      <a:pt x="213" y="428"/>
                    </a:lnTo>
                    <a:lnTo>
                      <a:pt x="279" y="403"/>
                    </a:lnTo>
                    <a:lnTo>
                      <a:pt x="306" y="378"/>
                    </a:lnTo>
                    <a:lnTo>
                      <a:pt x="684" y="0"/>
                    </a:lnTo>
                    <a:lnTo>
                      <a:pt x="653" y="25"/>
                    </a:lnTo>
                    <a:lnTo>
                      <a:pt x="619" y="38"/>
                    </a:lnTo>
                    <a:lnTo>
                      <a:pt x="591" y="46"/>
                    </a:lnTo>
                    <a:lnTo>
                      <a:pt x="562" y="49"/>
                    </a:lnTo>
                    <a:lnTo>
                      <a:pt x="125" y="49"/>
                    </a:lnTo>
                    <a:lnTo>
                      <a:pt x="125" y="49"/>
                    </a:lnTo>
                    <a:lnTo>
                      <a:pt x="127" y="49"/>
                    </a:lnTo>
                    <a:lnTo>
                      <a:pt x="51" y="125"/>
                    </a:lnTo>
                    <a:lnTo>
                      <a:pt x="28" y="152"/>
                    </a:lnTo>
                    <a:lnTo>
                      <a:pt x="0" y="217"/>
                    </a:lnTo>
                    <a:lnTo>
                      <a:pt x="0" y="287"/>
                    </a:lnTo>
                    <a:lnTo>
                      <a:pt x="28" y="350"/>
                    </a:lnTo>
                    <a:lnTo>
                      <a:pt x="51" y="380"/>
                    </a:lnTo>
                    <a:lnTo>
                      <a:pt x="53" y="380"/>
                    </a:lnTo>
                    <a:lnTo>
                      <a:pt x="55" y="382"/>
                    </a:lnTo>
                    <a:lnTo>
                      <a:pt x="82" y="405"/>
                    </a:lnTo>
                    <a:lnTo>
                      <a:pt x="146" y="428"/>
                    </a:lnTo>
                    <a:lnTo>
                      <a:pt x="177" y="431"/>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sp>
            <p:nvSpPr>
              <p:cNvPr id="57" name="Freeform 125">
                <a:extLst>
                  <a:ext uri="{FF2B5EF4-FFF2-40B4-BE49-F238E27FC236}">
                    <a16:creationId xmlns:a16="http://schemas.microsoft.com/office/drawing/2014/main" id="{4B5EF7EC-6C5C-4F2A-9F19-43C81DD2287A}"/>
                  </a:ext>
                </a:extLst>
              </p:cNvPr>
              <p:cNvSpPr>
                <a:spLocks/>
              </p:cNvSpPr>
              <p:nvPr/>
            </p:nvSpPr>
            <p:spPr bwMode="auto">
              <a:xfrm>
                <a:off x="3408789" y="1461284"/>
                <a:ext cx="229766" cy="84651"/>
              </a:xfrm>
              <a:custGeom>
                <a:avLst/>
                <a:gdLst>
                  <a:gd name="T0" fmla="*/ 0 w 494"/>
                  <a:gd name="T1" fmla="*/ 182 h 182"/>
                  <a:gd name="T2" fmla="*/ 437 w 494"/>
                  <a:gd name="T3" fmla="*/ 182 h 182"/>
                  <a:gd name="T4" fmla="*/ 466 w 494"/>
                  <a:gd name="T5" fmla="*/ 179 h 182"/>
                  <a:gd name="T6" fmla="*/ 494 w 494"/>
                  <a:gd name="T7" fmla="*/ 171 h 182"/>
                  <a:gd name="T8" fmla="*/ 464 w 494"/>
                  <a:gd name="T9" fmla="*/ 179 h 182"/>
                  <a:gd name="T10" fmla="*/ 437 w 494"/>
                  <a:gd name="T11" fmla="*/ 182 h 182"/>
                  <a:gd name="T12" fmla="*/ 401 w 494"/>
                  <a:gd name="T13" fmla="*/ 179 h 182"/>
                  <a:gd name="T14" fmla="*/ 335 w 494"/>
                  <a:gd name="T15" fmla="*/ 152 h 182"/>
                  <a:gd name="T16" fmla="*/ 308 w 494"/>
                  <a:gd name="T17" fmla="*/ 129 h 182"/>
                  <a:gd name="T18" fmla="*/ 181 w 494"/>
                  <a:gd name="T19" fmla="*/ 0 h 182"/>
                  <a:gd name="T20" fmla="*/ 0 w 494"/>
                  <a:gd name="T21" fmla="*/ 182 h 182"/>
                  <a:gd name="T22" fmla="*/ 0 w 494"/>
                  <a:gd name="T2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182">
                    <a:moveTo>
                      <a:pt x="0" y="182"/>
                    </a:moveTo>
                    <a:lnTo>
                      <a:pt x="437" y="182"/>
                    </a:lnTo>
                    <a:lnTo>
                      <a:pt x="466" y="179"/>
                    </a:lnTo>
                    <a:lnTo>
                      <a:pt x="494" y="171"/>
                    </a:lnTo>
                    <a:lnTo>
                      <a:pt x="464" y="179"/>
                    </a:lnTo>
                    <a:lnTo>
                      <a:pt x="437" y="182"/>
                    </a:lnTo>
                    <a:lnTo>
                      <a:pt x="401" y="179"/>
                    </a:lnTo>
                    <a:lnTo>
                      <a:pt x="335" y="152"/>
                    </a:lnTo>
                    <a:lnTo>
                      <a:pt x="308" y="129"/>
                    </a:lnTo>
                    <a:lnTo>
                      <a:pt x="181" y="0"/>
                    </a:lnTo>
                    <a:lnTo>
                      <a:pt x="0" y="182"/>
                    </a:lnTo>
                    <a:lnTo>
                      <a:pt x="0" y="182"/>
                    </a:lnTo>
                    <a:close/>
                  </a:path>
                </a:pathLst>
              </a:custGeom>
              <a:solidFill>
                <a:schemeClr val="tx2">
                  <a:lumMod val="75000"/>
                </a:schemeClr>
              </a:solidFill>
              <a:ln>
                <a:solidFill>
                  <a:schemeClr val="tx2">
                    <a:lumMod val="75000"/>
                  </a:schemeClr>
                </a:solidFill>
              </a:ln>
            </p:spPr>
            <p:txBody>
              <a:bodyPr vert="horz" wrap="square" lIns="68580" tIns="34290" rIns="68580" bIns="34290" numCol="1" anchor="t" anchorCtr="0" compatLnSpc="1">
                <a:prstTxWarp prst="textNoShape">
                  <a:avLst/>
                </a:prstTxWarp>
              </a:bodyPr>
              <a:lstStyle/>
              <a:p>
                <a:endParaRPr lang="en-US"/>
              </a:p>
            </p:txBody>
          </p:sp>
          <p:sp>
            <p:nvSpPr>
              <p:cNvPr id="58" name="Freeform 126">
                <a:extLst>
                  <a:ext uri="{FF2B5EF4-FFF2-40B4-BE49-F238E27FC236}">
                    <a16:creationId xmlns:a16="http://schemas.microsoft.com/office/drawing/2014/main" id="{C174BA86-A395-4BB5-8D64-AC766FEEC7B9}"/>
                  </a:ext>
                </a:extLst>
              </p:cNvPr>
              <p:cNvSpPr>
                <a:spLocks/>
              </p:cNvSpPr>
              <p:nvPr/>
            </p:nvSpPr>
            <p:spPr bwMode="auto">
              <a:xfrm>
                <a:off x="3350649" y="1200355"/>
                <a:ext cx="318138" cy="199069"/>
              </a:xfrm>
              <a:custGeom>
                <a:avLst/>
                <a:gdLst>
                  <a:gd name="T0" fmla="*/ 684 w 684"/>
                  <a:gd name="T1" fmla="*/ 428 h 428"/>
                  <a:gd name="T2" fmla="*/ 306 w 684"/>
                  <a:gd name="T3" fmla="*/ 51 h 428"/>
                  <a:gd name="T4" fmla="*/ 296 w 684"/>
                  <a:gd name="T5" fmla="*/ 42 h 428"/>
                  <a:gd name="T6" fmla="*/ 285 w 684"/>
                  <a:gd name="T7" fmla="*/ 34 h 428"/>
                  <a:gd name="T8" fmla="*/ 262 w 684"/>
                  <a:gd name="T9" fmla="*/ 19 h 428"/>
                  <a:gd name="T10" fmla="*/ 207 w 684"/>
                  <a:gd name="T11" fmla="*/ 0 h 428"/>
                  <a:gd name="T12" fmla="*/ 180 w 684"/>
                  <a:gd name="T13" fmla="*/ 0 h 428"/>
                  <a:gd name="T14" fmla="*/ 144 w 684"/>
                  <a:gd name="T15" fmla="*/ 2 h 428"/>
                  <a:gd name="T16" fmla="*/ 80 w 684"/>
                  <a:gd name="T17" fmla="*/ 27 h 428"/>
                  <a:gd name="T18" fmla="*/ 51 w 684"/>
                  <a:gd name="T19" fmla="*/ 53 h 428"/>
                  <a:gd name="T20" fmla="*/ 28 w 684"/>
                  <a:gd name="T21" fmla="*/ 80 h 428"/>
                  <a:gd name="T22" fmla="*/ 0 w 684"/>
                  <a:gd name="T23" fmla="*/ 145 h 428"/>
                  <a:gd name="T24" fmla="*/ 0 w 684"/>
                  <a:gd name="T25" fmla="*/ 215 h 428"/>
                  <a:gd name="T26" fmla="*/ 28 w 684"/>
                  <a:gd name="T27" fmla="*/ 281 h 428"/>
                  <a:gd name="T28" fmla="*/ 51 w 684"/>
                  <a:gd name="T29" fmla="*/ 308 h 428"/>
                  <a:gd name="T30" fmla="*/ 125 w 684"/>
                  <a:gd name="T31" fmla="*/ 382 h 428"/>
                  <a:gd name="T32" fmla="*/ 562 w 684"/>
                  <a:gd name="T33" fmla="*/ 382 h 428"/>
                  <a:gd name="T34" fmla="*/ 562 w 684"/>
                  <a:gd name="T35" fmla="*/ 382 h 428"/>
                  <a:gd name="T36" fmla="*/ 562 w 684"/>
                  <a:gd name="T37" fmla="*/ 382 h 428"/>
                  <a:gd name="T38" fmla="*/ 593 w 684"/>
                  <a:gd name="T39" fmla="*/ 384 h 428"/>
                  <a:gd name="T40" fmla="*/ 657 w 684"/>
                  <a:gd name="T41" fmla="*/ 407 h 428"/>
                  <a:gd name="T42" fmla="*/ 684 w 684"/>
                  <a:gd name="T43"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4" h="428">
                    <a:moveTo>
                      <a:pt x="684" y="428"/>
                    </a:moveTo>
                    <a:lnTo>
                      <a:pt x="306" y="51"/>
                    </a:lnTo>
                    <a:lnTo>
                      <a:pt x="296" y="42"/>
                    </a:lnTo>
                    <a:lnTo>
                      <a:pt x="285" y="34"/>
                    </a:lnTo>
                    <a:lnTo>
                      <a:pt x="262" y="19"/>
                    </a:lnTo>
                    <a:lnTo>
                      <a:pt x="207" y="0"/>
                    </a:lnTo>
                    <a:lnTo>
                      <a:pt x="180" y="0"/>
                    </a:lnTo>
                    <a:lnTo>
                      <a:pt x="144" y="2"/>
                    </a:lnTo>
                    <a:lnTo>
                      <a:pt x="80" y="27"/>
                    </a:lnTo>
                    <a:lnTo>
                      <a:pt x="51" y="53"/>
                    </a:lnTo>
                    <a:lnTo>
                      <a:pt x="28" y="80"/>
                    </a:lnTo>
                    <a:lnTo>
                      <a:pt x="0" y="145"/>
                    </a:lnTo>
                    <a:lnTo>
                      <a:pt x="0" y="215"/>
                    </a:lnTo>
                    <a:lnTo>
                      <a:pt x="28" y="281"/>
                    </a:lnTo>
                    <a:lnTo>
                      <a:pt x="51" y="308"/>
                    </a:lnTo>
                    <a:lnTo>
                      <a:pt x="125" y="382"/>
                    </a:lnTo>
                    <a:lnTo>
                      <a:pt x="562" y="382"/>
                    </a:lnTo>
                    <a:lnTo>
                      <a:pt x="562" y="382"/>
                    </a:lnTo>
                    <a:lnTo>
                      <a:pt x="562" y="382"/>
                    </a:lnTo>
                    <a:lnTo>
                      <a:pt x="593" y="384"/>
                    </a:lnTo>
                    <a:lnTo>
                      <a:pt x="657" y="407"/>
                    </a:lnTo>
                    <a:lnTo>
                      <a:pt x="684" y="428"/>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sp>
            <p:nvSpPr>
              <p:cNvPr id="59" name="Freeform 127">
                <a:extLst>
                  <a:ext uri="{FF2B5EF4-FFF2-40B4-BE49-F238E27FC236}">
                    <a16:creationId xmlns:a16="http://schemas.microsoft.com/office/drawing/2014/main" id="{F3D0FCC1-D249-44C1-9651-0CEF3F4C5E7C}"/>
                  </a:ext>
                </a:extLst>
              </p:cNvPr>
              <p:cNvSpPr>
                <a:spLocks/>
              </p:cNvSpPr>
              <p:nvPr/>
            </p:nvSpPr>
            <p:spPr bwMode="auto">
              <a:xfrm>
                <a:off x="3408789" y="1378029"/>
                <a:ext cx="203255" cy="83256"/>
              </a:xfrm>
              <a:custGeom>
                <a:avLst/>
                <a:gdLst>
                  <a:gd name="T0" fmla="*/ 181 w 437"/>
                  <a:gd name="T1" fmla="*/ 179 h 179"/>
                  <a:gd name="T2" fmla="*/ 308 w 437"/>
                  <a:gd name="T3" fmla="*/ 53 h 179"/>
                  <a:gd name="T4" fmla="*/ 335 w 437"/>
                  <a:gd name="T5" fmla="*/ 27 h 179"/>
                  <a:gd name="T6" fmla="*/ 401 w 437"/>
                  <a:gd name="T7" fmla="*/ 2 h 179"/>
                  <a:gd name="T8" fmla="*/ 437 w 437"/>
                  <a:gd name="T9" fmla="*/ 0 h 179"/>
                  <a:gd name="T10" fmla="*/ 437 w 437"/>
                  <a:gd name="T11" fmla="*/ 0 h 179"/>
                  <a:gd name="T12" fmla="*/ 0 w 437"/>
                  <a:gd name="T13" fmla="*/ 0 h 179"/>
                  <a:gd name="T14" fmla="*/ 2 w 437"/>
                  <a:gd name="T15" fmla="*/ 0 h 179"/>
                  <a:gd name="T16" fmla="*/ 2 w 437"/>
                  <a:gd name="T17" fmla="*/ 0 h 179"/>
                  <a:gd name="T18" fmla="*/ 181 w 437"/>
                  <a:gd name="T19" fmla="*/ 179 h 179"/>
                  <a:gd name="T20" fmla="*/ 181 w 437"/>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179">
                    <a:moveTo>
                      <a:pt x="181" y="179"/>
                    </a:moveTo>
                    <a:lnTo>
                      <a:pt x="308" y="53"/>
                    </a:lnTo>
                    <a:lnTo>
                      <a:pt x="335" y="27"/>
                    </a:lnTo>
                    <a:lnTo>
                      <a:pt x="401" y="2"/>
                    </a:lnTo>
                    <a:lnTo>
                      <a:pt x="437" y="0"/>
                    </a:lnTo>
                    <a:lnTo>
                      <a:pt x="437" y="0"/>
                    </a:lnTo>
                    <a:lnTo>
                      <a:pt x="0" y="0"/>
                    </a:lnTo>
                    <a:lnTo>
                      <a:pt x="2" y="0"/>
                    </a:lnTo>
                    <a:lnTo>
                      <a:pt x="2" y="0"/>
                    </a:lnTo>
                    <a:lnTo>
                      <a:pt x="181" y="179"/>
                    </a:lnTo>
                    <a:lnTo>
                      <a:pt x="181" y="179"/>
                    </a:lnTo>
                    <a:close/>
                  </a:path>
                </a:pathLst>
              </a:custGeom>
              <a:solidFill>
                <a:schemeClr val="tx2">
                  <a:lumMod val="75000"/>
                </a:schemeClr>
              </a:solidFill>
              <a:ln>
                <a:solidFill>
                  <a:schemeClr val="tx2">
                    <a:lumMod val="75000"/>
                  </a:schemeClr>
                </a:solidFill>
              </a:ln>
            </p:spPr>
            <p:txBody>
              <a:bodyPr vert="horz" wrap="square" lIns="68580" tIns="34290" rIns="68580" bIns="34290" numCol="1" anchor="t" anchorCtr="0" compatLnSpc="1">
                <a:prstTxWarp prst="textNoShape">
                  <a:avLst/>
                </a:prstTxWarp>
              </a:bodyPr>
              <a:lstStyle/>
              <a:p>
                <a:endParaRPr lang="en-US"/>
              </a:p>
            </p:txBody>
          </p:sp>
          <p:sp>
            <p:nvSpPr>
              <p:cNvPr id="60" name="Freeform 129">
                <a:extLst>
                  <a:ext uri="{FF2B5EF4-FFF2-40B4-BE49-F238E27FC236}">
                    <a16:creationId xmlns:a16="http://schemas.microsoft.com/office/drawing/2014/main" id="{2C74970B-AF60-4B32-8B25-D1928CB38395}"/>
                  </a:ext>
                </a:extLst>
              </p:cNvPr>
              <p:cNvSpPr>
                <a:spLocks/>
              </p:cNvSpPr>
              <p:nvPr/>
            </p:nvSpPr>
            <p:spPr bwMode="auto">
              <a:xfrm>
                <a:off x="3492974" y="1378029"/>
                <a:ext cx="202325" cy="167906"/>
              </a:xfrm>
              <a:custGeom>
                <a:avLst/>
                <a:gdLst>
                  <a:gd name="T0" fmla="*/ 127 w 435"/>
                  <a:gd name="T1" fmla="*/ 308 h 361"/>
                  <a:gd name="T2" fmla="*/ 154 w 435"/>
                  <a:gd name="T3" fmla="*/ 331 h 361"/>
                  <a:gd name="T4" fmla="*/ 220 w 435"/>
                  <a:gd name="T5" fmla="*/ 358 h 361"/>
                  <a:gd name="T6" fmla="*/ 256 w 435"/>
                  <a:gd name="T7" fmla="*/ 361 h 361"/>
                  <a:gd name="T8" fmla="*/ 283 w 435"/>
                  <a:gd name="T9" fmla="*/ 358 h 361"/>
                  <a:gd name="T10" fmla="*/ 313 w 435"/>
                  <a:gd name="T11" fmla="*/ 350 h 361"/>
                  <a:gd name="T12" fmla="*/ 319 w 435"/>
                  <a:gd name="T13" fmla="*/ 348 h 361"/>
                  <a:gd name="T14" fmla="*/ 325 w 435"/>
                  <a:gd name="T15" fmla="*/ 346 h 361"/>
                  <a:gd name="T16" fmla="*/ 330 w 435"/>
                  <a:gd name="T17" fmla="*/ 344 h 361"/>
                  <a:gd name="T18" fmla="*/ 334 w 435"/>
                  <a:gd name="T19" fmla="*/ 342 h 361"/>
                  <a:gd name="T20" fmla="*/ 336 w 435"/>
                  <a:gd name="T21" fmla="*/ 342 h 361"/>
                  <a:gd name="T22" fmla="*/ 336 w 435"/>
                  <a:gd name="T23" fmla="*/ 340 h 361"/>
                  <a:gd name="T24" fmla="*/ 359 w 435"/>
                  <a:gd name="T25" fmla="*/ 329 h 361"/>
                  <a:gd name="T26" fmla="*/ 378 w 435"/>
                  <a:gd name="T27" fmla="*/ 312 h 361"/>
                  <a:gd name="T28" fmla="*/ 382 w 435"/>
                  <a:gd name="T29" fmla="*/ 308 h 361"/>
                  <a:gd name="T30" fmla="*/ 399 w 435"/>
                  <a:gd name="T31" fmla="*/ 289 h 361"/>
                  <a:gd name="T32" fmla="*/ 423 w 435"/>
                  <a:gd name="T33" fmla="*/ 249 h 361"/>
                  <a:gd name="T34" fmla="*/ 429 w 435"/>
                  <a:gd name="T35" fmla="*/ 226 h 361"/>
                  <a:gd name="T36" fmla="*/ 431 w 435"/>
                  <a:gd name="T37" fmla="*/ 219 h 361"/>
                  <a:gd name="T38" fmla="*/ 433 w 435"/>
                  <a:gd name="T39" fmla="*/ 215 h 361"/>
                  <a:gd name="T40" fmla="*/ 435 w 435"/>
                  <a:gd name="T41" fmla="*/ 196 h 361"/>
                  <a:gd name="T42" fmla="*/ 435 w 435"/>
                  <a:gd name="T43" fmla="*/ 179 h 361"/>
                  <a:gd name="T44" fmla="*/ 435 w 435"/>
                  <a:gd name="T45" fmla="*/ 175 h 361"/>
                  <a:gd name="T46" fmla="*/ 435 w 435"/>
                  <a:gd name="T47" fmla="*/ 171 h 361"/>
                  <a:gd name="T48" fmla="*/ 435 w 435"/>
                  <a:gd name="T49" fmla="*/ 171 h 361"/>
                  <a:gd name="T50" fmla="*/ 435 w 435"/>
                  <a:gd name="T51" fmla="*/ 169 h 361"/>
                  <a:gd name="T52" fmla="*/ 435 w 435"/>
                  <a:gd name="T53" fmla="*/ 169 h 361"/>
                  <a:gd name="T54" fmla="*/ 435 w 435"/>
                  <a:gd name="T55" fmla="*/ 169 h 361"/>
                  <a:gd name="T56" fmla="*/ 435 w 435"/>
                  <a:gd name="T57" fmla="*/ 169 h 361"/>
                  <a:gd name="T58" fmla="*/ 435 w 435"/>
                  <a:gd name="T59" fmla="*/ 169 h 361"/>
                  <a:gd name="T60" fmla="*/ 435 w 435"/>
                  <a:gd name="T61" fmla="*/ 160 h 361"/>
                  <a:gd name="T62" fmla="*/ 433 w 435"/>
                  <a:gd name="T63" fmla="*/ 152 h 361"/>
                  <a:gd name="T64" fmla="*/ 433 w 435"/>
                  <a:gd name="T65" fmla="*/ 150 h 361"/>
                  <a:gd name="T66" fmla="*/ 433 w 435"/>
                  <a:gd name="T67" fmla="*/ 147 h 361"/>
                  <a:gd name="T68" fmla="*/ 431 w 435"/>
                  <a:gd name="T69" fmla="*/ 141 h 361"/>
                  <a:gd name="T70" fmla="*/ 429 w 435"/>
                  <a:gd name="T71" fmla="*/ 135 h 361"/>
                  <a:gd name="T72" fmla="*/ 429 w 435"/>
                  <a:gd name="T73" fmla="*/ 133 h 361"/>
                  <a:gd name="T74" fmla="*/ 429 w 435"/>
                  <a:gd name="T75" fmla="*/ 133 h 361"/>
                  <a:gd name="T76" fmla="*/ 423 w 435"/>
                  <a:gd name="T77" fmla="*/ 112 h 361"/>
                  <a:gd name="T78" fmla="*/ 399 w 435"/>
                  <a:gd name="T79" fmla="*/ 69 h 361"/>
                  <a:gd name="T80" fmla="*/ 382 w 435"/>
                  <a:gd name="T81" fmla="*/ 53 h 361"/>
                  <a:gd name="T82" fmla="*/ 378 w 435"/>
                  <a:gd name="T83" fmla="*/ 46 h 361"/>
                  <a:gd name="T84" fmla="*/ 355 w 435"/>
                  <a:gd name="T85" fmla="*/ 27 h 361"/>
                  <a:gd name="T86" fmla="*/ 302 w 435"/>
                  <a:gd name="T87" fmla="*/ 4 h 361"/>
                  <a:gd name="T88" fmla="*/ 275 w 435"/>
                  <a:gd name="T89" fmla="*/ 0 h 361"/>
                  <a:gd name="T90" fmla="*/ 273 w 435"/>
                  <a:gd name="T91" fmla="*/ 0 h 361"/>
                  <a:gd name="T92" fmla="*/ 273 w 435"/>
                  <a:gd name="T93" fmla="*/ 0 h 361"/>
                  <a:gd name="T94" fmla="*/ 264 w 435"/>
                  <a:gd name="T95" fmla="*/ 0 h 361"/>
                  <a:gd name="T96" fmla="*/ 256 w 435"/>
                  <a:gd name="T97" fmla="*/ 0 h 361"/>
                  <a:gd name="T98" fmla="*/ 256 w 435"/>
                  <a:gd name="T99" fmla="*/ 0 h 361"/>
                  <a:gd name="T100" fmla="*/ 220 w 435"/>
                  <a:gd name="T101" fmla="*/ 2 h 361"/>
                  <a:gd name="T102" fmla="*/ 154 w 435"/>
                  <a:gd name="T103" fmla="*/ 27 h 361"/>
                  <a:gd name="T104" fmla="*/ 127 w 435"/>
                  <a:gd name="T105" fmla="*/ 53 h 361"/>
                  <a:gd name="T106" fmla="*/ 0 w 435"/>
                  <a:gd name="T107" fmla="*/ 179 h 361"/>
                  <a:gd name="T108" fmla="*/ 127 w 435"/>
                  <a:gd name="T109" fmla="*/ 30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5" h="361">
                    <a:moveTo>
                      <a:pt x="127" y="308"/>
                    </a:moveTo>
                    <a:lnTo>
                      <a:pt x="154" y="331"/>
                    </a:lnTo>
                    <a:lnTo>
                      <a:pt x="220" y="358"/>
                    </a:lnTo>
                    <a:lnTo>
                      <a:pt x="256" y="361"/>
                    </a:lnTo>
                    <a:lnTo>
                      <a:pt x="283" y="358"/>
                    </a:lnTo>
                    <a:lnTo>
                      <a:pt x="313" y="350"/>
                    </a:lnTo>
                    <a:lnTo>
                      <a:pt x="319" y="348"/>
                    </a:lnTo>
                    <a:lnTo>
                      <a:pt x="325" y="346"/>
                    </a:lnTo>
                    <a:lnTo>
                      <a:pt x="330" y="344"/>
                    </a:lnTo>
                    <a:lnTo>
                      <a:pt x="334" y="342"/>
                    </a:lnTo>
                    <a:lnTo>
                      <a:pt x="336" y="342"/>
                    </a:lnTo>
                    <a:lnTo>
                      <a:pt x="336" y="340"/>
                    </a:lnTo>
                    <a:lnTo>
                      <a:pt x="359" y="329"/>
                    </a:lnTo>
                    <a:lnTo>
                      <a:pt x="378" y="312"/>
                    </a:lnTo>
                    <a:lnTo>
                      <a:pt x="382" y="308"/>
                    </a:lnTo>
                    <a:lnTo>
                      <a:pt x="399" y="289"/>
                    </a:lnTo>
                    <a:lnTo>
                      <a:pt x="423" y="249"/>
                    </a:lnTo>
                    <a:lnTo>
                      <a:pt x="429" y="226"/>
                    </a:lnTo>
                    <a:lnTo>
                      <a:pt x="431" y="219"/>
                    </a:lnTo>
                    <a:lnTo>
                      <a:pt x="433" y="215"/>
                    </a:lnTo>
                    <a:lnTo>
                      <a:pt x="435" y="196"/>
                    </a:lnTo>
                    <a:lnTo>
                      <a:pt x="435" y="179"/>
                    </a:lnTo>
                    <a:lnTo>
                      <a:pt x="435" y="175"/>
                    </a:lnTo>
                    <a:lnTo>
                      <a:pt x="435" y="171"/>
                    </a:lnTo>
                    <a:lnTo>
                      <a:pt x="435" y="171"/>
                    </a:lnTo>
                    <a:lnTo>
                      <a:pt x="435" y="169"/>
                    </a:lnTo>
                    <a:lnTo>
                      <a:pt x="435" y="169"/>
                    </a:lnTo>
                    <a:lnTo>
                      <a:pt x="435" y="169"/>
                    </a:lnTo>
                    <a:lnTo>
                      <a:pt x="435" y="169"/>
                    </a:lnTo>
                    <a:lnTo>
                      <a:pt x="435" y="169"/>
                    </a:lnTo>
                    <a:lnTo>
                      <a:pt x="435" y="160"/>
                    </a:lnTo>
                    <a:lnTo>
                      <a:pt x="433" y="152"/>
                    </a:lnTo>
                    <a:lnTo>
                      <a:pt x="433" y="150"/>
                    </a:lnTo>
                    <a:lnTo>
                      <a:pt x="433" y="147"/>
                    </a:lnTo>
                    <a:lnTo>
                      <a:pt x="431" y="141"/>
                    </a:lnTo>
                    <a:lnTo>
                      <a:pt x="429" y="135"/>
                    </a:lnTo>
                    <a:lnTo>
                      <a:pt x="429" y="133"/>
                    </a:lnTo>
                    <a:lnTo>
                      <a:pt x="429" y="133"/>
                    </a:lnTo>
                    <a:lnTo>
                      <a:pt x="423" y="112"/>
                    </a:lnTo>
                    <a:lnTo>
                      <a:pt x="399" y="69"/>
                    </a:lnTo>
                    <a:lnTo>
                      <a:pt x="382" y="53"/>
                    </a:lnTo>
                    <a:lnTo>
                      <a:pt x="378" y="46"/>
                    </a:lnTo>
                    <a:lnTo>
                      <a:pt x="355" y="27"/>
                    </a:lnTo>
                    <a:lnTo>
                      <a:pt x="302" y="4"/>
                    </a:lnTo>
                    <a:lnTo>
                      <a:pt x="275" y="0"/>
                    </a:lnTo>
                    <a:lnTo>
                      <a:pt x="273" y="0"/>
                    </a:lnTo>
                    <a:lnTo>
                      <a:pt x="273" y="0"/>
                    </a:lnTo>
                    <a:lnTo>
                      <a:pt x="264" y="0"/>
                    </a:lnTo>
                    <a:lnTo>
                      <a:pt x="256" y="0"/>
                    </a:lnTo>
                    <a:lnTo>
                      <a:pt x="256" y="0"/>
                    </a:lnTo>
                    <a:lnTo>
                      <a:pt x="220" y="2"/>
                    </a:lnTo>
                    <a:lnTo>
                      <a:pt x="154" y="27"/>
                    </a:lnTo>
                    <a:lnTo>
                      <a:pt x="127" y="53"/>
                    </a:lnTo>
                    <a:lnTo>
                      <a:pt x="0" y="179"/>
                    </a:lnTo>
                    <a:lnTo>
                      <a:pt x="127" y="308"/>
                    </a:lnTo>
                    <a:close/>
                  </a:path>
                </a:pathLst>
              </a:custGeom>
              <a:solidFill>
                <a:schemeClr val="bg1"/>
              </a:solidFill>
              <a:ln>
                <a:solidFill>
                  <a:schemeClr val="bg1"/>
                </a:solidFill>
              </a:ln>
            </p:spPr>
            <p:txBody>
              <a:bodyPr vert="horz" wrap="square" lIns="68580" tIns="34290" rIns="68580" bIns="34290" numCol="1" anchor="t" anchorCtr="0" compatLnSpc="1">
                <a:prstTxWarp prst="textNoShape">
                  <a:avLst/>
                </a:prstTxWarp>
              </a:bodyPr>
              <a:lstStyle/>
              <a:p>
                <a:endParaRPr lang="en-US"/>
              </a:p>
            </p:txBody>
          </p:sp>
        </p:grpSp>
      </p:grpSp>
      <p:grpSp>
        <p:nvGrpSpPr>
          <p:cNvPr id="81" name="Group 80">
            <a:extLst>
              <a:ext uri="{FF2B5EF4-FFF2-40B4-BE49-F238E27FC236}">
                <a16:creationId xmlns:a16="http://schemas.microsoft.com/office/drawing/2014/main" id="{37BF7A2A-53B6-423B-B82D-D945511679F6}"/>
              </a:ext>
            </a:extLst>
          </p:cNvPr>
          <p:cNvGrpSpPr/>
          <p:nvPr/>
        </p:nvGrpSpPr>
        <p:grpSpPr>
          <a:xfrm rot="5400000">
            <a:off x="7234989" y="2557525"/>
            <a:ext cx="907322" cy="392440"/>
            <a:chOff x="2485537" y="1200355"/>
            <a:chExt cx="1209762" cy="523253"/>
          </a:xfrm>
        </p:grpSpPr>
        <p:sp>
          <p:nvSpPr>
            <p:cNvPr id="82" name="Freeform 123">
              <a:extLst>
                <a:ext uri="{FF2B5EF4-FFF2-40B4-BE49-F238E27FC236}">
                  <a16:creationId xmlns:a16="http://schemas.microsoft.com/office/drawing/2014/main" id="{F6C54838-0798-427E-B277-7B9F23EEC390}"/>
                </a:ext>
              </a:extLst>
            </p:cNvPr>
            <p:cNvSpPr>
              <a:spLocks/>
            </p:cNvSpPr>
            <p:nvPr/>
          </p:nvSpPr>
          <p:spPr bwMode="auto">
            <a:xfrm>
              <a:off x="2485537" y="1378029"/>
              <a:ext cx="1007437" cy="167906"/>
            </a:xfrm>
            <a:custGeom>
              <a:avLst/>
              <a:gdLst>
                <a:gd name="T0" fmla="*/ 179 w 2166"/>
                <a:gd name="T1" fmla="*/ 361 h 361"/>
                <a:gd name="T2" fmla="*/ 1985 w 2166"/>
                <a:gd name="T3" fmla="*/ 361 h 361"/>
                <a:gd name="T4" fmla="*/ 2166 w 2166"/>
                <a:gd name="T5" fmla="*/ 179 h 361"/>
                <a:gd name="T6" fmla="*/ 1987 w 2166"/>
                <a:gd name="T7" fmla="*/ 0 h 361"/>
                <a:gd name="T8" fmla="*/ 181 w 2166"/>
                <a:gd name="T9" fmla="*/ 0 h 361"/>
                <a:gd name="T10" fmla="*/ 143 w 2166"/>
                <a:gd name="T11" fmla="*/ 2 h 361"/>
                <a:gd name="T12" fmla="*/ 78 w 2166"/>
                <a:gd name="T13" fmla="*/ 29 h 361"/>
                <a:gd name="T14" fmla="*/ 29 w 2166"/>
                <a:gd name="T15" fmla="*/ 80 h 361"/>
                <a:gd name="T16" fmla="*/ 2 w 2166"/>
                <a:gd name="T17" fmla="*/ 143 h 361"/>
                <a:gd name="T18" fmla="*/ 0 w 2166"/>
                <a:gd name="T19" fmla="*/ 181 h 361"/>
                <a:gd name="T20" fmla="*/ 0 w 2166"/>
                <a:gd name="T21" fmla="*/ 202 h 361"/>
                <a:gd name="T22" fmla="*/ 10 w 2166"/>
                <a:gd name="T23" fmla="*/ 245 h 361"/>
                <a:gd name="T24" fmla="*/ 42 w 2166"/>
                <a:gd name="T25" fmla="*/ 299 h 361"/>
                <a:gd name="T26" fmla="*/ 74 w 2166"/>
                <a:gd name="T27" fmla="*/ 327 h 361"/>
                <a:gd name="T28" fmla="*/ 97 w 2166"/>
                <a:gd name="T29" fmla="*/ 342 h 361"/>
                <a:gd name="T30" fmla="*/ 150 w 2166"/>
                <a:gd name="T31" fmla="*/ 358 h 361"/>
                <a:gd name="T32" fmla="*/ 179 w 2166"/>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6" h="361">
                  <a:moveTo>
                    <a:pt x="179" y="361"/>
                  </a:moveTo>
                  <a:lnTo>
                    <a:pt x="1985" y="361"/>
                  </a:lnTo>
                  <a:lnTo>
                    <a:pt x="2166" y="179"/>
                  </a:lnTo>
                  <a:lnTo>
                    <a:pt x="1987" y="0"/>
                  </a:lnTo>
                  <a:lnTo>
                    <a:pt x="181" y="0"/>
                  </a:lnTo>
                  <a:lnTo>
                    <a:pt x="143" y="2"/>
                  </a:lnTo>
                  <a:lnTo>
                    <a:pt x="78" y="29"/>
                  </a:lnTo>
                  <a:lnTo>
                    <a:pt x="29" y="80"/>
                  </a:lnTo>
                  <a:lnTo>
                    <a:pt x="2" y="143"/>
                  </a:lnTo>
                  <a:lnTo>
                    <a:pt x="0" y="181"/>
                  </a:lnTo>
                  <a:lnTo>
                    <a:pt x="0" y="202"/>
                  </a:lnTo>
                  <a:lnTo>
                    <a:pt x="10" y="245"/>
                  </a:lnTo>
                  <a:lnTo>
                    <a:pt x="42" y="299"/>
                  </a:lnTo>
                  <a:lnTo>
                    <a:pt x="74" y="327"/>
                  </a:lnTo>
                  <a:lnTo>
                    <a:pt x="97" y="342"/>
                  </a:lnTo>
                  <a:lnTo>
                    <a:pt x="150" y="358"/>
                  </a:lnTo>
                  <a:lnTo>
                    <a:pt x="179" y="361"/>
                  </a:lnTo>
                  <a:close/>
                </a:path>
              </a:pathLst>
            </a:custGeom>
            <a:solidFill>
              <a:schemeClr val="accent1"/>
            </a:solidFill>
            <a:ln>
              <a:solidFill>
                <a:schemeClr val="accent1"/>
              </a:solidFill>
            </a:ln>
          </p:spPr>
          <p:txBody>
            <a:bodyPr vert="horz" wrap="square" lIns="68580" tIns="34290" rIns="68580" bIns="34290" numCol="1" anchor="t" anchorCtr="0" compatLnSpc="1">
              <a:prstTxWarp prst="textNoShape">
                <a:avLst/>
              </a:prstTxWarp>
            </a:bodyPr>
            <a:lstStyle/>
            <a:p>
              <a:endParaRPr lang="en-US"/>
            </a:p>
          </p:txBody>
        </p:sp>
        <p:grpSp>
          <p:nvGrpSpPr>
            <p:cNvPr id="83" name="Group 82">
              <a:extLst>
                <a:ext uri="{FF2B5EF4-FFF2-40B4-BE49-F238E27FC236}">
                  <a16:creationId xmlns:a16="http://schemas.microsoft.com/office/drawing/2014/main" id="{B7D4EDAC-2069-434B-96A1-AA85EC2FB70C}"/>
                </a:ext>
              </a:extLst>
            </p:cNvPr>
            <p:cNvGrpSpPr/>
            <p:nvPr/>
          </p:nvGrpSpPr>
          <p:grpSpPr>
            <a:xfrm>
              <a:off x="3350649" y="1200355"/>
              <a:ext cx="344650" cy="523253"/>
              <a:chOff x="3350649" y="1200355"/>
              <a:chExt cx="344650" cy="523253"/>
            </a:xfrm>
          </p:grpSpPr>
          <p:sp>
            <p:nvSpPr>
              <p:cNvPr id="84" name="Freeform 124">
                <a:extLst>
                  <a:ext uri="{FF2B5EF4-FFF2-40B4-BE49-F238E27FC236}">
                    <a16:creationId xmlns:a16="http://schemas.microsoft.com/office/drawing/2014/main" id="{910CB8A3-A227-4047-8565-3FAF8F161F74}"/>
                  </a:ext>
                </a:extLst>
              </p:cNvPr>
              <p:cNvSpPr>
                <a:spLocks/>
              </p:cNvSpPr>
              <p:nvPr/>
            </p:nvSpPr>
            <p:spPr bwMode="auto">
              <a:xfrm>
                <a:off x="3350649" y="1523144"/>
                <a:ext cx="318138" cy="200464"/>
              </a:xfrm>
              <a:custGeom>
                <a:avLst/>
                <a:gdLst>
                  <a:gd name="T0" fmla="*/ 177 w 684"/>
                  <a:gd name="T1" fmla="*/ 431 h 431"/>
                  <a:gd name="T2" fmla="*/ 213 w 684"/>
                  <a:gd name="T3" fmla="*/ 428 h 431"/>
                  <a:gd name="T4" fmla="*/ 279 w 684"/>
                  <a:gd name="T5" fmla="*/ 403 h 431"/>
                  <a:gd name="T6" fmla="*/ 306 w 684"/>
                  <a:gd name="T7" fmla="*/ 378 h 431"/>
                  <a:gd name="T8" fmla="*/ 684 w 684"/>
                  <a:gd name="T9" fmla="*/ 0 h 431"/>
                  <a:gd name="T10" fmla="*/ 653 w 684"/>
                  <a:gd name="T11" fmla="*/ 25 h 431"/>
                  <a:gd name="T12" fmla="*/ 619 w 684"/>
                  <a:gd name="T13" fmla="*/ 38 h 431"/>
                  <a:gd name="T14" fmla="*/ 591 w 684"/>
                  <a:gd name="T15" fmla="*/ 46 h 431"/>
                  <a:gd name="T16" fmla="*/ 562 w 684"/>
                  <a:gd name="T17" fmla="*/ 49 h 431"/>
                  <a:gd name="T18" fmla="*/ 125 w 684"/>
                  <a:gd name="T19" fmla="*/ 49 h 431"/>
                  <a:gd name="T20" fmla="*/ 125 w 684"/>
                  <a:gd name="T21" fmla="*/ 49 h 431"/>
                  <a:gd name="T22" fmla="*/ 127 w 684"/>
                  <a:gd name="T23" fmla="*/ 49 h 431"/>
                  <a:gd name="T24" fmla="*/ 51 w 684"/>
                  <a:gd name="T25" fmla="*/ 125 h 431"/>
                  <a:gd name="T26" fmla="*/ 28 w 684"/>
                  <a:gd name="T27" fmla="*/ 152 h 431"/>
                  <a:gd name="T28" fmla="*/ 0 w 684"/>
                  <a:gd name="T29" fmla="*/ 217 h 431"/>
                  <a:gd name="T30" fmla="*/ 0 w 684"/>
                  <a:gd name="T31" fmla="*/ 287 h 431"/>
                  <a:gd name="T32" fmla="*/ 28 w 684"/>
                  <a:gd name="T33" fmla="*/ 350 h 431"/>
                  <a:gd name="T34" fmla="*/ 51 w 684"/>
                  <a:gd name="T35" fmla="*/ 380 h 431"/>
                  <a:gd name="T36" fmla="*/ 53 w 684"/>
                  <a:gd name="T37" fmla="*/ 380 h 431"/>
                  <a:gd name="T38" fmla="*/ 55 w 684"/>
                  <a:gd name="T39" fmla="*/ 382 h 431"/>
                  <a:gd name="T40" fmla="*/ 82 w 684"/>
                  <a:gd name="T41" fmla="*/ 405 h 431"/>
                  <a:gd name="T42" fmla="*/ 146 w 684"/>
                  <a:gd name="T43" fmla="*/ 428 h 431"/>
                  <a:gd name="T44" fmla="*/ 177 w 684"/>
                  <a:gd name="T45"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4" h="431">
                    <a:moveTo>
                      <a:pt x="177" y="431"/>
                    </a:moveTo>
                    <a:lnTo>
                      <a:pt x="213" y="428"/>
                    </a:lnTo>
                    <a:lnTo>
                      <a:pt x="279" y="403"/>
                    </a:lnTo>
                    <a:lnTo>
                      <a:pt x="306" y="378"/>
                    </a:lnTo>
                    <a:lnTo>
                      <a:pt x="684" y="0"/>
                    </a:lnTo>
                    <a:lnTo>
                      <a:pt x="653" y="25"/>
                    </a:lnTo>
                    <a:lnTo>
                      <a:pt x="619" y="38"/>
                    </a:lnTo>
                    <a:lnTo>
                      <a:pt x="591" y="46"/>
                    </a:lnTo>
                    <a:lnTo>
                      <a:pt x="562" y="49"/>
                    </a:lnTo>
                    <a:lnTo>
                      <a:pt x="125" y="49"/>
                    </a:lnTo>
                    <a:lnTo>
                      <a:pt x="125" y="49"/>
                    </a:lnTo>
                    <a:lnTo>
                      <a:pt x="127" y="49"/>
                    </a:lnTo>
                    <a:lnTo>
                      <a:pt x="51" y="125"/>
                    </a:lnTo>
                    <a:lnTo>
                      <a:pt x="28" y="152"/>
                    </a:lnTo>
                    <a:lnTo>
                      <a:pt x="0" y="217"/>
                    </a:lnTo>
                    <a:lnTo>
                      <a:pt x="0" y="287"/>
                    </a:lnTo>
                    <a:lnTo>
                      <a:pt x="28" y="350"/>
                    </a:lnTo>
                    <a:lnTo>
                      <a:pt x="51" y="380"/>
                    </a:lnTo>
                    <a:lnTo>
                      <a:pt x="53" y="380"/>
                    </a:lnTo>
                    <a:lnTo>
                      <a:pt x="55" y="382"/>
                    </a:lnTo>
                    <a:lnTo>
                      <a:pt x="82" y="405"/>
                    </a:lnTo>
                    <a:lnTo>
                      <a:pt x="146" y="428"/>
                    </a:lnTo>
                    <a:lnTo>
                      <a:pt x="177" y="431"/>
                    </a:lnTo>
                    <a:close/>
                  </a:path>
                </a:pathLst>
              </a:custGeom>
              <a:solidFill>
                <a:schemeClr val="accent1"/>
              </a:solidFill>
              <a:ln>
                <a:solidFill>
                  <a:schemeClr val="accent1"/>
                </a:solidFill>
              </a:ln>
            </p:spPr>
            <p:txBody>
              <a:bodyPr vert="horz" wrap="square" lIns="68580" tIns="34290" rIns="68580" bIns="34290" numCol="1" anchor="t" anchorCtr="0" compatLnSpc="1">
                <a:prstTxWarp prst="textNoShape">
                  <a:avLst/>
                </a:prstTxWarp>
              </a:bodyPr>
              <a:lstStyle/>
              <a:p>
                <a:endParaRPr lang="en-US"/>
              </a:p>
            </p:txBody>
          </p:sp>
          <p:sp>
            <p:nvSpPr>
              <p:cNvPr id="85" name="Freeform 125">
                <a:extLst>
                  <a:ext uri="{FF2B5EF4-FFF2-40B4-BE49-F238E27FC236}">
                    <a16:creationId xmlns:a16="http://schemas.microsoft.com/office/drawing/2014/main" id="{E96A6B28-C9F3-4F31-AB66-97D71F3C2642}"/>
                  </a:ext>
                </a:extLst>
              </p:cNvPr>
              <p:cNvSpPr>
                <a:spLocks/>
              </p:cNvSpPr>
              <p:nvPr/>
            </p:nvSpPr>
            <p:spPr bwMode="auto">
              <a:xfrm>
                <a:off x="3408789" y="1461284"/>
                <a:ext cx="229766" cy="84651"/>
              </a:xfrm>
              <a:custGeom>
                <a:avLst/>
                <a:gdLst>
                  <a:gd name="T0" fmla="*/ 0 w 494"/>
                  <a:gd name="T1" fmla="*/ 182 h 182"/>
                  <a:gd name="T2" fmla="*/ 437 w 494"/>
                  <a:gd name="T3" fmla="*/ 182 h 182"/>
                  <a:gd name="T4" fmla="*/ 466 w 494"/>
                  <a:gd name="T5" fmla="*/ 179 h 182"/>
                  <a:gd name="T6" fmla="*/ 494 w 494"/>
                  <a:gd name="T7" fmla="*/ 171 h 182"/>
                  <a:gd name="T8" fmla="*/ 464 w 494"/>
                  <a:gd name="T9" fmla="*/ 179 h 182"/>
                  <a:gd name="T10" fmla="*/ 437 w 494"/>
                  <a:gd name="T11" fmla="*/ 182 h 182"/>
                  <a:gd name="T12" fmla="*/ 401 w 494"/>
                  <a:gd name="T13" fmla="*/ 179 h 182"/>
                  <a:gd name="T14" fmla="*/ 335 w 494"/>
                  <a:gd name="T15" fmla="*/ 152 h 182"/>
                  <a:gd name="T16" fmla="*/ 308 w 494"/>
                  <a:gd name="T17" fmla="*/ 129 h 182"/>
                  <a:gd name="T18" fmla="*/ 181 w 494"/>
                  <a:gd name="T19" fmla="*/ 0 h 182"/>
                  <a:gd name="T20" fmla="*/ 0 w 494"/>
                  <a:gd name="T21" fmla="*/ 182 h 182"/>
                  <a:gd name="T22" fmla="*/ 0 w 494"/>
                  <a:gd name="T2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182">
                    <a:moveTo>
                      <a:pt x="0" y="182"/>
                    </a:moveTo>
                    <a:lnTo>
                      <a:pt x="437" y="182"/>
                    </a:lnTo>
                    <a:lnTo>
                      <a:pt x="466" y="179"/>
                    </a:lnTo>
                    <a:lnTo>
                      <a:pt x="494" y="171"/>
                    </a:lnTo>
                    <a:lnTo>
                      <a:pt x="464" y="179"/>
                    </a:lnTo>
                    <a:lnTo>
                      <a:pt x="437" y="182"/>
                    </a:lnTo>
                    <a:lnTo>
                      <a:pt x="401" y="179"/>
                    </a:lnTo>
                    <a:lnTo>
                      <a:pt x="335" y="152"/>
                    </a:lnTo>
                    <a:lnTo>
                      <a:pt x="308" y="129"/>
                    </a:lnTo>
                    <a:lnTo>
                      <a:pt x="181" y="0"/>
                    </a:lnTo>
                    <a:lnTo>
                      <a:pt x="0" y="182"/>
                    </a:lnTo>
                    <a:lnTo>
                      <a:pt x="0" y="182"/>
                    </a:lnTo>
                    <a:close/>
                  </a:path>
                </a:pathLst>
              </a:custGeom>
              <a:solidFill>
                <a:srgbClr val="4288CF"/>
              </a:solidFill>
              <a:ln>
                <a:solidFill>
                  <a:srgbClr val="4288CF"/>
                </a:solidFill>
              </a:ln>
            </p:spPr>
            <p:txBody>
              <a:bodyPr vert="horz" wrap="square" lIns="68580" tIns="34290" rIns="68580" bIns="34290" numCol="1" anchor="t" anchorCtr="0" compatLnSpc="1">
                <a:prstTxWarp prst="textNoShape">
                  <a:avLst/>
                </a:prstTxWarp>
              </a:bodyPr>
              <a:lstStyle/>
              <a:p>
                <a:endParaRPr lang="en-US"/>
              </a:p>
            </p:txBody>
          </p:sp>
          <p:sp>
            <p:nvSpPr>
              <p:cNvPr id="86" name="Freeform 126">
                <a:extLst>
                  <a:ext uri="{FF2B5EF4-FFF2-40B4-BE49-F238E27FC236}">
                    <a16:creationId xmlns:a16="http://schemas.microsoft.com/office/drawing/2014/main" id="{CAD6B972-8DC0-450E-8F2F-56723707C888}"/>
                  </a:ext>
                </a:extLst>
              </p:cNvPr>
              <p:cNvSpPr>
                <a:spLocks/>
              </p:cNvSpPr>
              <p:nvPr/>
            </p:nvSpPr>
            <p:spPr bwMode="auto">
              <a:xfrm>
                <a:off x="3350649" y="1200355"/>
                <a:ext cx="318138" cy="199069"/>
              </a:xfrm>
              <a:custGeom>
                <a:avLst/>
                <a:gdLst>
                  <a:gd name="T0" fmla="*/ 684 w 684"/>
                  <a:gd name="T1" fmla="*/ 428 h 428"/>
                  <a:gd name="T2" fmla="*/ 306 w 684"/>
                  <a:gd name="T3" fmla="*/ 51 h 428"/>
                  <a:gd name="T4" fmla="*/ 296 w 684"/>
                  <a:gd name="T5" fmla="*/ 42 h 428"/>
                  <a:gd name="T6" fmla="*/ 285 w 684"/>
                  <a:gd name="T7" fmla="*/ 34 h 428"/>
                  <a:gd name="T8" fmla="*/ 262 w 684"/>
                  <a:gd name="T9" fmla="*/ 19 h 428"/>
                  <a:gd name="T10" fmla="*/ 207 w 684"/>
                  <a:gd name="T11" fmla="*/ 0 h 428"/>
                  <a:gd name="T12" fmla="*/ 180 w 684"/>
                  <a:gd name="T13" fmla="*/ 0 h 428"/>
                  <a:gd name="T14" fmla="*/ 144 w 684"/>
                  <a:gd name="T15" fmla="*/ 2 h 428"/>
                  <a:gd name="T16" fmla="*/ 80 w 684"/>
                  <a:gd name="T17" fmla="*/ 27 h 428"/>
                  <a:gd name="T18" fmla="*/ 51 w 684"/>
                  <a:gd name="T19" fmla="*/ 53 h 428"/>
                  <a:gd name="T20" fmla="*/ 28 w 684"/>
                  <a:gd name="T21" fmla="*/ 80 h 428"/>
                  <a:gd name="T22" fmla="*/ 0 w 684"/>
                  <a:gd name="T23" fmla="*/ 145 h 428"/>
                  <a:gd name="T24" fmla="*/ 0 w 684"/>
                  <a:gd name="T25" fmla="*/ 215 h 428"/>
                  <a:gd name="T26" fmla="*/ 28 w 684"/>
                  <a:gd name="T27" fmla="*/ 281 h 428"/>
                  <a:gd name="T28" fmla="*/ 51 w 684"/>
                  <a:gd name="T29" fmla="*/ 308 h 428"/>
                  <a:gd name="T30" fmla="*/ 125 w 684"/>
                  <a:gd name="T31" fmla="*/ 382 h 428"/>
                  <a:gd name="T32" fmla="*/ 562 w 684"/>
                  <a:gd name="T33" fmla="*/ 382 h 428"/>
                  <a:gd name="T34" fmla="*/ 562 w 684"/>
                  <a:gd name="T35" fmla="*/ 382 h 428"/>
                  <a:gd name="T36" fmla="*/ 562 w 684"/>
                  <a:gd name="T37" fmla="*/ 382 h 428"/>
                  <a:gd name="T38" fmla="*/ 593 w 684"/>
                  <a:gd name="T39" fmla="*/ 384 h 428"/>
                  <a:gd name="T40" fmla="*/ 657 w 684"/>
                  <a:gd name="T41" fmla="*/ 407 h 428"/>
                  <a:gd name="T42" fmla="*/ 684 w 684"/>
                  <a:gd name="T43"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4" h="428">
                    <a:moveTo>
                      <a:pt x="684" y="428"/>
                    </a:moveTo>
                    <a:lnTo>
                      <a:pt x="306" y="51"/>
                    </a:lnTo>
                    <a:lnTo>
                      <a:pt x="296" y="42"/>
                    </a:lnTo>
                    <a:lnTo>
                      <a:pt x="285" y="34"/>
                    </a:lnTo>
                    <a:lnTo>
                      <a:pt x="262" y="19"/>
                    </a:lnTo>
                    <a:lnTo>
                      <a:pt x="207" y="0"/>
                    </a:lnTo>
                    <a:lnTo>
                      <a:pt x="180" y="0"/>
                    </a:lnTo>
                    <a:lnTo>
                      <a:pt x="144" y="2"/>
                    </a:lnTo>
                    <a:lnTo>
                      <a:pt x="80" y="27"/>
                    </a:lnTo>
                    <a:lnTo>
                      <a:pt x="51" y="53"/>
                    </a:lnTo>
                    <a:lnTo>
                      <a:pt x="28" y="80"/>
                    </a:lnTo>
                    <a:lnTo>
                      <a:pt x="0" y="145"/>
                    </a:lnTo>
                    <a:lnTo>
                      <a:pt x="0" y="215"/>
                    </a:lnTo>
                    <a:lnTo>
                      <a:pt x="28" y="281"/>
                    </a:lnTo>
                    <a:lnTo>
                      <a:pt x="51" y="308"/>
                    </a:lnTo>
                    <a:lnTo>
                      <a:pt x="125" y="382"/>
                    </a:lnTo>
                    <a:lnTo>
                      <a:pt x="562" y="382"/>
                    </a:lnTo>
                    <a:lnTo>
                      <a:pt x="562" y="382"/>
                    </a:lnTo>
                    <a:lnTo>
                      <a:pt x="562" y="382"/>
                    </a:lnTo>
                    <a:lnTo>
                      <a:pt x="593" y="384"/>
                    </a:lnTo>
                    <a:lnTo>
                      <a:pt x="657" y="407"/>
                    </a:lnTo>
                    <a:lnTo>
                      <a:pt x="684" y="428"/>
                    </a:lnTo>
                    <a:close/>
                  </a:path>
                </a:pathLst>
              </a:custGeom>
              <a:solidFill>
                <a:schemeClr val="accent1"/>
              </a:solidFill>
              <a:ln>
                <a:solidFill>
                  <a:schemeClr val="accent1"/>
                </a:solidFill>
              </a:ln>
            </p:spPr>
            <p:txBody>
              <a:bodyPr vert="horz" wrap="square" lIns="68580" tIns="34290" rIns="68580" bIns="34290" numCol="1" anchor="t" anchorCtr="0" compatLnSpc="1">
                <a:prstTxWarp prst="textNoShape">
                  <a:avLst/>
                </a:prstTxWarp>
              </a:bodyPr>
              <a:lstStyle/>
              <a:p>
                <a:endParaRPr lang="en-US"/>
              </a:p>
            </p:txBody>
          </p:sp>
          <p:sp>
            <p:nvSpPr>
              <p:cNvPr id="87" name="Freeform 127">
                <a:extLst>
                  <a:ext uri="{FF2B5EF4-FFF2-40B4-BE49-F238E27FC236}">
                    <a16:creationId xmlns:a16="http://schemas.microsoft.com/office/drawing/2014/main" id="{242CFA31-9F80-4C37-8678-3E4A54B93851}"/>
                  </a:ext>
                </a:extLst>
              </p:cNvPr>
              <p:cNvSpPr>
                <a:spLocks/>
              </p:cNvSpPr>
              <p:nvPr/>
            </p:nvSpPr>
            <p:spPr bwMode="auto">
              <a:xfrm>
                <a:off x="3408789" y="1378029"/>
                <a:ext cx="203255" cy="83256"/>
              </a:xfrm>
              <a:custGeom>
                <a:avLst/>
                <a:gdLst>
                  <a:gd name="T0" fmla="*/ 181 w 437"/>
                  <a:gd name="T1" fmla="*/ 179 h 179"/>
                  <a:gd name="T2" fmla="*/ 308 w 437"/>
                  <a:gd name="T3" fmla="*/ 53 h 179"/>
                  <a:gd name="T4" fmla="*/ 335 w 437"/>
                  <a:gd name="T5" fmla="*/ 27 h 179"/>
                  <a:gd name="T6" fmla="*/ 401 w 437"/>
                  <a:gd name="T7" fmla="*/ 2 h 179"/>
                  <a:gd name="T8" fmla="*/ 437 w 437"/>
                  <a:gd name="T9" fmla="*/ 0 h 179"/>
                  <a:gd name="T10" fmla="*/ 437 w 437"/>
                  <a:gd name="T11" fmla="*/ 0 h 179"/>
                  <a:gd name="T12" fmla="*/ 0 w 437"/>
                  <a:gd name="T13" fmla="*/ 0 h 179"/>
                  <a:gd name="T14" fmla="*/ 2 w 437"/>
                  <a:gd name="T15" fmla="*/ 0 h 179"/>
                  <a:gd name="T16" fmla="*/ 2 w 437"/>
                  <a:gd name="T17" fmla="*/ 0 h 179"/>
                  <a:gd name="T18" fmla="*/ 181 w 437"/>
                  <a:gd name="T19" fmla="*/ 179 h 179"/>
                  <a:gd name="T20" fmla="*/ 181 w 437"/>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179">
                    <a:moveTo>
                      <a:pt x="181" y="179"/>
                    </a:moveTo>
                    <a:lnTo>
                      <a:pt x="308" y="53"/>
                    </a:lnTo>
                    <a:lnTo>
                      <a:pt x="335" y="27"/>
                    </a:lnTo>
                    <a:lnTo>
                      <a:pt x="401" y="2"/>
                    </a:lnTo>
                    <a:lnTo>
                      <a:pt x="437" y="0"/>
                    </a:lnTo>
                    <a:lnTo>
                      <a:pt x="437" y="0"/>
                    </a:lnTo>
                    <a:lnTo>
                      <a:pt x="0" y="0"/>
                    </a:lnTo>
                    <a:lnTo>
                      <a:pt x="2" y="0"/>
                    </a:lnTo>
                    <a:lnTo>
                      <a:pt x="2" y="0"/>
                    </a:lnTo>
                    <a:lnTo>
                      <a:pt x="181" y="179"/>
                    </a:lnTo>
                    <a:lnTo>
                      <a:pt x="181" y="179"/>
                    </a:lnTo>
                    <a:close/>
                  </a:path>
                </a:pathLst>
              </a:custGeom>
              <a:solidFill>
                <a:srgbClr val="4288CF"/>
              </a:solidFill>
              <a:ln>
                <a:solidFill>
                  <a:srgbClr val="4288CF"/>
                </a:solidFill>
              </a:ln>
            </p:spPr>
            <p:txBody>
              <a:bodyPr vert="horz" wrap="square" lIns="68580" tIns="34290" rIns="68580" bIns="34290" numCol="1" anchor="t" anchorCtr="0" compatLnSpc="1">
                <a:prstTxWarp prst="textNoShape">
                  <a:avLst/>
                </a:prstTxWarp>
              </a:bodyPr>
              <a:lstStyle/>
              <a:p>
                <a:endParaRPr lang="en-US"/>
              </a:p>
            </p:txBody>
          </p:sp>
          <p:sp>
            <p:nvSpPr>
              <p:cNvPr id="88" name="Freeform 128">
                <a:extLst>
                  <a:ext uri="{FF2B5EF4-FFF2-40B4-BE49-F238E27FC236}">
                    <a16:creationId xmlns:a16="http://schemas.microsoft.com/office/drawing/2014/main" id="{696B12D2-C12F-440F-A559-7DF53FE8DE92}"/>
                  </a:ext>
                </a:extLst>
              </p:cNvPr>
              <p:cNvSpPr>
                <a:spLocks/>
              </p:cNvSpPr>
              <p:nvPr/>
            </p:nvSpPr>
            <p:spPr bwMode="auto">
              <a:xfrm>
                <a:off x="3408789" y="1378029"/>
                <a:ext cx="930" cy="0"/>
              </a:xfrm>
              <a:custGeom>
                <a:avLst/>
                <a:gdLst>
                  <a:gd name="T0" fmla="*/ 2 w 2"/>
                  <a:gd name="T1" fmla="*/ 2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0" y="0"/>
                    </a:lnTo>
                    <a:lnTo>
                      <a:pt x="2" y="0"/>
                    </a:lnTo>
                    <a:lnTo>
                      <a:pt x="2" y="0"/>
                    </a:lnTo>
                    <a:close/>
                  </a:path>
                </a:pathLst>
              </a:custGeom>
              <a:solidFill>
                <a:srgbClr val="1923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 name="Freeform 129">
                <a:extLst>
                  <a:ext uri="{FF2B5EF4-FFF2-40B4-BE49-F238E27FC236}">
                    <a16:creationId xmlns:a16="http://schemas.microsoft.com/office/drawing/2014/main" id="{3688B26F-7398-4E2A-9A99-48118E5E74AF}"/>
                  </a:ext>
                </a:extLst>
              </p:cNvPr>
              <p:cNvSpPr>
                <a:spLocks/>
              </p:cNvSpPr>
              <p:nvPr/>
            </p:nvSpPr>
            <p:spPr bwMode="auto">
              <a:xfrm>
                <a:off x="3492974" y="1378029"/>
                <a:ext cx="202325" cy="167906"/>
              </a:xfrm>
              <a:custGeom>
                <a:avLst/>
                <a:gdLst>
                  <a:gd name="T0" fmla="*/ 127 w 435"/>
                  <a:gd name="T1" fmla="*/ 308 h 361"/>
                  <a:gd name="T2" fmla="*/ 154 w 435"/>
                  <a:gd name="T3" fmla="*/ 331 h 361"/>
                  <a:gd name="T4" fmla="*/ 220 w 435"/>
                  <a:gd name="T5" fmla="*/ 358 h 361"/>
                  <a:gd name="T6" fmla="*/ 256 w 435"/>
                  <a:gd name="T7" fmla="*/ 361 h 361"/>
                  <a:gd name="T8" fmla="*/ 283 w 435"/>
                  <a:gd name="T9" fmla="*/ 358 h 361"/>
                  <a:gd name="T10" fmla="*/ 313 w 435"/>
                  <a:gd name="T11" fmla="*/ 350 h 361"/>
                  <a:gd name="T12" fmla="*/ 319 w 435"/>
                  <a:gd name="T13" fmla="*/ 348 h 361"/>
                  <a:gd name="T14" fmla="*/ 325 w 435"/>
                  <a:gd name="T15" fmla="*/ 346 h 361"/>
                  <a:gd name="T16" fmla="*/ 330 w 435"/>
                  <a:gd name="T17" fmla="*/ 344 h 361"/>
                  <a:gd name="T18" fmla="*/ 334 w 435"/>
                  <a:gd name="T19" fmla="*/ 342 h 361"/>
                  <a:gd name="T20" fmla="*/ 336 w 435"/>
                  <a:gd name="T21" fmla="*/ 342 h 361"/>
                  <a:gd name="T22" fmla="*/ 336 w 435"/>
                  <a:gd name="T23" fmla="*/ 340 h 361"/>
                  <a:gd name="T24" fmla="*/ 359 w 435"/>
                  <a:gd name="T25" fmla="*/ 329 h 361"/>
                  <a:gd name="T26" fmla="*/ 378 w 435"/>
                  <a:gd name="T27" fmla="*/ 312 h 361"/>
                  <a:gd name="T28" fmla="*/ 382 w 435"/>
                  <a:gd name="T29" fmla="*/ 308 h 361"/>
                  <a:gd name="T30" fmla="*/ 399 w 435"/>
                  <a:gd name="T31" fmla="*/ 289 h 361"/>
                  <a:gd name="T32" fmla="*/ 423 w 435"/>
                  <a:gd name="T33" fmla="*/ 249 h 361"/>
                  <a:gd name="T34" fmla="*/ 429 w 435"/>
                  <a:gd name="T35" fmla="*/ 226 h 361"/>
                  <a:gd name="T36" fmla="*/ 431 w 435"/>
                  <a:gd name="T37" fmla="*/ 219 h 361"/>
                  <a:gd name="T38" fmla="*/ 433 w 435"/>
                  <a:gd name="T39" fmla="*/ 215 h 361"/>
                  <a:gd name="T40" fmla="*/ 435 w 435"/>
                  <a:gd name="T41" fmla="*/ 196 h 361"/>
                  <a:gd name="T42" fmla="*/ 435 w 435"/>
                  <a:gd name="T43" fmla="*/ 179 h 361"/>
                  <a:gd name="T44" fmla="*/ 435 w 435"/>
                  <a:gd name="T45" fmla="*/ 175 h 361"/>
                  <a:gd name="T46" fmla="*/ 435 w 435"/>
                  <a:gd name="T47" fmla="*/ 171 h 361"/>
                  <a:gd name="T48" fmla="*/ 435 w 435"/>
                  <a:gd name="T49" fmla="*/ 171 h 361"/>
                  <a:gd name="T50" fmla="*/ 435 w 435"/>
                  <a:gd name="T51" fmla="*/ 169 h 361"/>
                  <a:gd name="T52" fmla="*/ 435 w 435"/>
                  <a:gd name="T53" fmla="*/ 169 h 361"/>
                  <a:gd name="T54" fmla="*/ 435 w 435"/>
                  <a:gd name="T55" fmla="*/ 169 h 361"/>
                  <a:gd name="T56" fmla="*/ 435 w 435"/>
                  <a:gd name="T57" fmla="*/ 169 h 361"/>
                  <a:gd name="T58" fmla="*/ 435 w 435"/>
                  <a:gd name="T59" fmla="*/ 169 h 361"/>
                  <a:gd name="T60" fmla="*/ 435 w 435"/>
                  <a:gd name="T61" fmla="*/ 160 h 361"/>
                  <a:gd name="T62" fmla="*/ 433 w 435"/>
                  <a:gd name="T63" fmla="*/ 152 h 361"/>
                  <a:gd name="T64" fmla="*/ 433 w 435"/>
                  <a:gd name="T65" fmla="*/ 150 h 361"/>
                  <a:gd name="T66" fmla="*/ 433 w 435"/>
                  <a:gd name="T67" fmla="*/ 147 h 361"/>
                  <a:gd name="T68" fmla="*/ 431 w 435"/>
                  <a:gd name="T69" fmla="*/ 141 h 361"/>
                  <a:gd name="T70" fmla="*/ 429 w 435"/>
                  <a:gd name="T71" fmla="*/ 135 h 361"/>
                  <a:gd name="T72" fmla="*/ 429 w 435"/>
                  <a:gd name="T73" fmla="*/ 133 h 361"/>
                  <a:gd name="T74" fmla="*/ 429 w 435"/>
                  <a:gd name="T75" fmla="*/ 133 h 361"/>
                  <a:gd name="T76" fmla="*/ 423 w 435"/>
                  <a:gd name="T77" fmla="*/ 112 h 361"/>
                  <a:gd name="T78" fmla="*/ 399 w 435"/>
                  <a:gd name="T79" fmla="*/ 69 h 361"/>
                  <a:gd name="T80" fmla="*/ 382 w 435"/>
                  <a:gd name="T81" fmla="*/ 53 h 361"/>
                  <a:gd name="T82" fmla="*/ 378 w 435"/>
                  <a:gd name="T83" fmla="*/ 46 h 361"/>
                  <a:gd name="T84" fmla="*/ 355 w 435"/>
                  <a:gd name="T85" fmla="*/ 27 h 361"/>
                  <a:gd name="T86" fmla="*/ 302 w 435"/>
                  <a:gd name="T87" fmla="*/ 4 h 361"/>
                  <a:gd name="T88" fmla="*/ 275 w 435"/>
                  <a:gd name="T89" fmla="*/ 0 h 361"/>
                  <a:gd name="T90" fmla="*/ 273 w 435"/>
                  <a:gd name="T91" fmla="*/ 0 h 361"/>
                  <a:gd name="T92" fmla="*/ 273 w 435"/>
                  <a:gd name="T93" fmla="*/ 0 h 361"/>
                  <a:gd name="T94" fmla="*/ 264 w 435"/>
                  <a:gd name="T95" fmla="*/ 0 h 361"/>
                  <a:gd name="T96" fmla="*/ 256 w 435"/>
                  <a:gd name="T97" fmla="*/ 0 h 361"/>
                  <a:gd name="T98" fmla="*/ 256 w 435"/>
                  <a:gd name="T99" fmla="*/ 0 h 361"/>
                  <a:gd name="T100" fmla="*/ 220 w 435"/>
                  <a:gd name="T101" fmla="*/ 2 h 361"/>
                  <a:gd name="T102" fmla="*/ 154 w 435"/>
                  <a:gd name="T103" fmla="*/ 27 h 361"/>
                  <a:gd name="T104" fmla="*/ 127 w 435"/>
                  <a:gd name="T105" fmla="*/ 53 h 361"/>
                  <a:gd name="T106" fmla="*/ 0 w 435"/>
                  <a:gd name="T107" fmla="*/ 179 h 361"/>
                  <a:gd name="T108" fmla="*/ 127 w 435"/>
                  <a:gd name="T109" fmla="*/ 30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5" h="361">
                    <a:moveTo>
                      <a:pt x="127" y="308"/>
                    </a:moveTo>
                    <a:lnTo>
                      <a:pt x="154" y="331"/>
                    </a:lnTo>
                    <a:lnTo>
                      <a:pt x="220" y="358"/>
                    </a:lnTo>
                    <a:lnTo>
                      <a:pt x="256" y="361"/>
                    </a:lnTo>
                    <a:lnTo>
                      <a:pt x="283" y="358"/>
                    </a:lnTo>
                    <a:lnTo>
                      <a:pt x="313" y="350"/>
                    </a:lnTo>
                    <a:lnTo>
                      <a:pt x="319" y="348"/>
                    </a:lnTo>
                    <a:lnTo>
                      <a:pt x="325" y="346"/>
                    </a:lnTo>
                    <a:lnTo>
                      <a:pt x="330" y="344"/>
                    </a:lnTo>
                    <a:lnTo>
                      <a:pt x="334" y="342"/>
                    </a:lnTo>
                    <a:lnTo>
                      <a:pt x="336" y="342"/>
                    </a:lnTo>
                    <a:lnTo>
                      <a:pt x="336" y="340"/>
                    </a:lnTo>
                    <a:lnTo>
                      <a:pt x="359" y="329"/>
                    </a:lnTo>
                    <a:lnTo>
                      <a:pt x="378" y="312"/>
                    </a:lnTo>
                    <a:lnTo>
                      <a:pt x="382" y="308"/>
                    </a:lnTo>
                    <a:lnTo>
                      <a:pt x="399" y="289"/>
                    </a:lnTo>
                    <a:lnTo>
                      <a:pt x="423" y="249"/>
                    </a:lnTo>
                    <a:lnTo>
                      <a:pt x="429" y="226"/>
                    </a:lnTo>
                    <a:lnTo>
                      <a:pt x="431" y="219"/>
                    </a:lnTo>
                    <a:lnTo>
                      <a:pt x="433" y="215"/>
                    </a:lnTo>
                    <a:lnTo>
                      <a:pt x="435" y="196"/>
                    </a:lnTo>
                    <a:lnTo>
                      <a:pt x="435" y="179"/>
                    </a:lnTo>
                    <a:lnTo>
                      <a:pt x="435" y="175"/>
                    </a:lnTo>
                    <a:lnTo>
                      <a:pt x="435" y="171"/>
                    </a:lnTo>
                    <a:lnTo>
                      <a:pt x="435" y="171"/>
                    </a:lnTo>
                    <a:lnTo>
                      <a:pt x="435" y="169"/>
                    </a:lnTo>
                    <a:lnTo>
                      <a:pt x="435" y="169"/>
                    </a:lnTo>
                    <a:lnTo>
                      <a:pt x="435" y="169"/>
                    </a:lnTo>
                    <a:lnTo>
                      <a:pt x="435" y="169"/>
                    </a:lnTo>
                    <a:lnTo>
                      <a:pt x="435" y="169"/>
                    </a:lnTo>
                    <a:lnTo>
                      <a:pt x="435" y="160"/>
                    </a:lnTo>
                    <a:lnTo>
                      <a:pt x="433" y="152"/>
                    </a:lnTo>
                    <a:lnTo>
                      <a:pt x="433" y="150"/>
                    </a:lnTo>
                    <a:lnTo>
                      <a:pt x="433" y="147"/>
                    </a:lnTo>
                    <a:lnTo>
                      <a:pt x="431" y="141"/>
                    </a:lnTo>
                    <a:lnTo>
                      <a:pt x="429" y="135"/>
                    </a:lnTo>
                    <a:lnTo>
                      <a:pt x="429" y="133"/>
                    </a:lnTo>
                    <a:lnTo>
                      <a:pt x="429" y="133"/>
                    </a:lnTo>
                    <a:lnTo>
                      <a:pt x="423" y="112"/>
                    </a:lnTo>
                    <a:lnTo>
                      <a:pt x="399" y="69"/>
                    </a:lnTo>
                    <a:lnTo>
                      <a:pt x="382" y="53"/>
                    </a:lnTo>
                    <a:lnTo>
                      <a:pt x="378" y="46"/>
                    </a:lnTo>
                    <a:lnTo>
                      <a:pt x="355" y="27"/>
                    </a:lnTo>
                    <a:lnTo>
                      <a:pt x="302" y="4"/>
                    </a:lnTo>
                    <a:lnTo>
                      <a:pt x="275" y="0"/>
                    </a:lnTo>
                    <a:lnTo>
                      <a:pt x="273" y="0"/>
                    </a:lnTo>
                    <a:lnTo>
                      <a:pt x="273" y="0"/>
                    </a:lnTo>
                    <a:lnTo>
                      <a:pt x="264" y="0"/>
                    </a:lnTo>
                    <a:lnTo>
                      <a:pt x="256" y="0"/>
                    </a:lnTo>
                    <a:lnTo>
                      <a:pt x="256" y="0"/>
                    </a:lnTo>
                    <a:lnTo>
                      <a:pt x="220" y="2"/>
                    </a:lnTo>
                    <a:lnTo>
                      <a:pt x="154" y="27"/>
                    </a:lnTo>
                    <a:lnTo>
                      <a:pt x="127" y="53"/>
                    </a:lnTo>
                    <a:lnTo>
                      <a:pt x="0" y="179"/>
                    </a:lnTo>
                    <a:lnTo>
                      <a:pt x="127" y="308"/>
                    </a:lnTo>
                    <a:close/>
                  </a:path>
                </a:pathLst>
              </a:custGeom>
              <a:solidFill>
                <a:srgbClr val="3961B6"/>
              </a:solidFill>
              <a:ln>
                <a:solidFill>
                  <a:srgbClr val="3961B6"/>
                </a:solidFill>
              </a:ln>
            </p:spPr>
            <p:txBody>
              <a:bodyPr vert="horz" wrap="square" lIns="68580" tIns="34290" rIns="68580" bIns="34290" numCol="1" anchor="t" anchorCtr="0" compatLnSpc="1">
                <a:prstTxWarp prst="textNoShape">
                  <a:avLst/>
                </a:prstTxWarp>
              </a:bodyPr>
              <a:lstStyle/>
              <a:p>
                <a:endParaRPr lang="en-US"/>
              </a:p>
            </p:txBody>
          </p:sp>
        </p:grpSp>
      </p:grpSp>
      <p:sp>
        <p:nvSpPr>
          <p:cNvPr id="90" name="TextBox 89">
            <a:extLst>
              <a:ext uri="{FF2B5EF4-FFF2-40B4-BE49-F238E27FC236}">
                <a16:creationId xmlns:a16="http://schemas.microsoft.com/office/drawing/2014/main" id="{9195A184-3BAA-47F9-AAE1-795803405399}"/>
              </a:ext>
            </a:extLst>
          </p:cNvPr>
          <p:cNvSpPr txBox="1"/>
          <p:nvPr/>
        </p:nvSpPr>
        <p:spPr>
          <a:xfrm>
            <a:off x="815256" y="1161740"/>
            <a:ext cx="1958330" cy="261610"/>
          </a:xfrm>
          <a:prstGeom prst="rect">
            <a:avLst/>
          </a:prstGeom>
          <a:noFill/>
          <a:ln cap="rnd">
            <a:noFill/>
            <a:round/>
          </a:ln>
        </p:spPr>
        <p:txBody>
          <a:bodyPr wrap="square" rtlCol="0">
            <a:spAutoFit/>
          </a:bodyPr>
          <a:lstStyle/>
          <a:p>
            <a:r>
              <a:rPr lang="de-DE" sz="1100" dirty="0">
                <a:solidFill>
                  <a:schemeClr val="tx2"/>
                </a:solidFill>
                <a:latin typeface="+mn-lt"/>
              </a:rPr>
              <a:t>1. User visits page to login</a:t>
            </a:r>
            <a:endParaRPr lang="es-ES_tradnl" sz="1100" dirty="0">
              <a:solidFill>
                <a:schemeClr val="tx2"/>
              </a:solidFill>
              <a:latin typeface="+mn-lt"/>
            </a:endParaRPr>
          </a:p>
        </p:txBody>
      </p:sp>
      <p:sp>
        <p:nvSpPr>
          <p:cNvPr id="92" name="TextBox 91">
            <a:extLst>
              <a:ext uri="{FF2B5EF4-FFF2-40B4-BE49-F238E27FC236}">
                <a16:creationId xmlns:a16="http://schemas.microsoft.com/office/drawing/2014/main" id="{40334D8E-A39B-417D-85E1-B72B194DB036}"/>
              </a:ext>
            </a:extLst>
          </p:cNvPr>
          <p:cNvSpPr txBox="1"/>
          <p:nvPr/>
        </p:nvSpPr>
        <p:spPr>
          <a:xfrm>
            <a:off x="8137783" y="2331203"/>
            <a:ext cx="900035" cy="600164"/>
          </a:xfrm>
          <a:prstGeom prst="rect">
            <a:avLst/>
          </a:prstGeom>
          <a:noFill/>
          <a:ln cap="rnd">
            <a:noFill/>
            <a:round/>
          </a:ln>
        </p:spPr>
        <p:txBody>
          <a:bodyPr wrap="square" rtlCol="0">
            <a:spAutoFit/>
          </a:bodyPr>
          <a:lstStyle/>
          <a:p>
            <a:r>
              <a:rPr lang="de-DE" sz="1100" dirty="0">
                <a:solidFill>
                  <a:schemeClr val="tx2"/>
                </a:solidFill>
                <a:latin typeface="+mn-lt"/>
              </a:rPr>
              <a:t>3. Redirect to O365 login</a:t>
            </a:r>
            <a:endParaRPr lang="es-ES_tradnl" sz="1100" dirty="0">
              <a:solidFill>
                <a:schemeClr val="tx2"/>
              </a:solidFill>
              <a:latin typeface="+mn-lt"/>
            </a:endParaRPr>
          </a:p>
        </p:txBody>
      </p:sp>
      <p:sp>
        <p:nvSpPr>
          <p:cNvPr id="93" name="TextBox 92">
            <a:extLst>
              <a:ext uri="{FF2B5EF4-FFF2-40B4-BE49-F238E27FC236}">
                <a16:creationId xmlns:a16="http://schemas.microsoft.com/office/drawing/2014/main" id="{0F37C2AC-6933-42FC-AE66-9E96A1825296}"/>
              </a:ext>
            </a:extLst>
          </p:cNvPr>
          <p:cNvSpPr txBox="1"/>
          <p:nvPr/>
        </p:nvSpPr>
        <p:spPr>
          <a:xfrm>
            <a:off x="703984" y="1586187"/>
            <a:ext cx="2093330" cy="261610"/>
          </a:xfrm>
          <a:prstGeom prst="rect">
            <a:avLst/>
          </a:prstGeom>
          <a:noFill/>
          <a:ln cap="rnd">
            <a:noFill/>
            <a:round/>
          </a:ln>
        </p:spPr>
        <p:txBody>
          <a:bodyPr wrap="square" rtlCol="0">
            <a:spAutoFit/>
          </a:bodyPr>
          <a:lstStyle/>
          <a:p>
            <a:r>
              <a:rPr lang="de-DE" sz="1100" dirty="0">
                <a:solidFill>
                  <a:schemeClr val="accent1"/>
                </a:solidFill>
                <a:latin typeface="+mn-lt"/>
              </a:rPr>
              <a:t>5. User fills in meetings form</a:t>
            </a:r>
            <a:endParaRPr lang="es-ES_tradnl" sz="1100" dirty="0">
              <a:solidFill>
                <a:schemeClr val="accent1"/>
              </a:solidFill>
              <a:latin typeface="+mn-lt"/>
            </a:endParaRPr>
          </a:p>
        </p:txBody>
      </p:sp>
      <p:sp>
        <p:nvSpPr>
          <p:cNvPr id="95" name="TextBox 94">
            <a:extLst>
              <a:ext uri="{FF2B5EF4-FFF2-40B4-BE49-F238E27FC236}">
                <a16:creationId xmlns:a16="http://schemas.microsoft.com/office/drawing/2014/main" id="{A28B3C74-FC2A-4223-ADF3-D2F9BB25583F}"/>
              </a:ext>
            </a:extLst>
          </p:cNvPr>
          <p:cNvSpPr txBox="1"/>
          <p:nvPr/>
        </p:nvSpPr>
        <p:spPr>
          <a:xfrm>
            <a:off x="6351312" y="2243696"/>
            <a:ext cx="1313134" cy="769441"/>
          </a:xfrm>
          <a:prstGeom prst="rect">
            <a:avLst/>
          </a:prstGeom>
          <a:noFill/>
          <a:ln cap="rnd">
            <a:noFill/>
            <a:round/>
          </a:ln>
        </p:spPr>
        <p:txBody>
          <a:bodyPr wrap="square" rtlCol="0">
            <a:spAutoFit/>
          </a:bodyPr>
          <a:lstStyle/>
          <a:p>
            <a:pPr algn="r"/>
            <a:r>
              <a:rPr lang="de-DE" sz="1100" dirty="0">
                <a:solidFill>
                  <a:schemeClr val="accent1"/>
                </a:solidFill>
                <a:latin typeface="+mn-lt"/>
              </a:rPr>
              <a:t>7. O365 invite is created and sent, incl. Webex Meetings details</a:t>
            </a:r>
            <a:endParaRPr lang="es-ES_tradnl" sz="1100" dirty="0">
              <a:solidFill>
                <a:schemeClr val="accent1"/>
              </a:solidFill>
              <a:latin typeface="+mn-lt"/>
            </a:endParaRPr>
          </a:p>
        </p:txBody>
      </p:sp>
      <p:sp>
        <p:nvSpPr>
          <p:cNvPr id="106" name="TextBox 105">
            <a:extLst>
              <a:ext uri="{FF2B5EF4-FFF2-40B4-BE49-F238E27FC236}">
                <a16:creationId xmlns:a16="http://schemas.microsoft.com/office/drawing/2014/main" id="{854DAA2A-BC04-41AB-AD93-BCC02B72911F}"/>
              </a:ext>
            </a:extLst>
          </p:cNvPr>
          <p:cNvSpPr txBox="1"/>
          <p:nvPr/>
        </p:nvSpPr>
        <p:spPr>
          <a:xfrm>
            <a:off x="4026853" y="3502048"/>
            <a:ext cx="3307254" cy="261610"/>
          </a:xfrm>
          <a:prstGeom prst="rect">
            <a:avLst/>
          </a:prstGeom>
          <a:noFill/>
          <a:ln cap="rnd">
            <a:noFill/>
            <a:round/>
          </a:ln>
        </p:spPr>
        <p:txBody>
          <a:bodyPr wrap="square" rtlCol="0">
            <a:spAutoFit/>
          </a:bodyPr>
          <a:lstStyle/>
          <a:p>
            <a:r>
              <a:rPr lang="de-DE" sz="1100" dirty="0">
                <a:solidFill>
                  <a:schemeClr val="tx2"/>
                </a:solidFill>
                <a:latin typeface="+mn-lt"/>
              </a:rPr>
              <a:t>4. User is granted access to meetings form </a:t>
            </a:r>
            <a:endParaRPr lang="es-ES_tradnl" sz="1100" dirty="0">
              <a:solidFill>
                <a:schemeClr val="tx2"/>
              </a:solidFill>
              <a:latin typeface="+mn-lt"/>
            </a:endParaRPr>
          </a:p>
        </p:txBody>
      </p:sp>
      <p:sp>
        <p:nvSpPr>
          <p:cNvPr id="109" name="Oval 5">
            <a:extLst>
              <a:ext uri="{FF2B5EF4-FFF2-40B4-BE49-F238E27FC236}">
                <a16:creationId xmlns:a16="http://schemas.microsoft.com/office/drawing/2014/main" id="{A564D4BC-BFC0-4409-B159-BEC22D5DA2CB}"/>
              </a:ext>
            </a:extLst>
          </p:cNvPr>
          <p:cNvSpPr>
            <a:spLocks noChangeAspect="1" noChangeArrowheads="1"/>
          </p:cNvSpPr>
          <p:nvPr/>
        </p:nvSpPr>
        <p:spPr bwMode="auto">
          <a:xfrm>
            <a:off x="6619005" y="462844"/>
            <a:ext cx="165100" cy="16468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9">
            <a:extLst>
              <a:ext uri="{FF2B5EF4-FFF2-40B4-BE49-F238E27FC236}">
                <a16:creationId xmlns:a16="http://schemas.microsoft.com/office/drawing/2014/main" id="{F11C8310-D1EB-4D7F-86E6-AB07525EB40B}"/>
              </a:ext>
            </a:extLst>
          </p:cNvPr>
          <p:cNvSpPr>
            <a:spLocks noChangeAspect="1" noChangeArrowheads="1"/>
          </p:cNvSpPr>
          <p:nvPr/>
        </p:nvSpPr>
        <p:spPr bwMode="auto">
          <a:xfrm>
            <a:off x="6618179" y="250523"/>
            <a:ext cx="165926" cy="1651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6" name="Group 115">
            <a:extLst>
              <a:ext uri="{FF2B5EF4-FFF2-40B4-BE49-F238E27FC236}">
                <a16:creationId xmlns:a16="http://schemas.microsoft.com/office/drawing/2014/main" id="{0DB6DCA5-42D8-4CE9-AE16-11D83136CAF1}"/>
              </a:ext>
            </a:extLst>
          </p:cNvPr>
          <p:cNvGrpSpPr/>
          <p:nvPr/>
        </p:nvGrpSpPr>
        <p:grpSpPr>
          <a:xfrm>
            <a:off x="924186" y="1256631"/>
            <a:ext cx="1948302" cy="392440"/>
            <a:chOff x="1345435" y="1613412"/>
            <a:chExt cx="1948302" cy="392440"/>
          </a:xfrm>
        </p:grpSpPr>
        <p:sp>
          <p:nvSpPr>
            <p:cNvPr id="117" name="Freeform 196">
              <a:extLst>
                <a:ext uri="{FF2B5EF4-FFF2-40B4-BE49-F238E27FC236}">
                  <a16:creationId xmlns:a16="http://schemas.microsoft.com/office/drawing/2014/main" id="{6123253C-5B44-4166-8AB8-5A666033FEA3}"/>
                </a:ext>
              </a:extLst>
            </p:cNvPr>
            <p:cNvSpPr>
              <a:spLocks/>
            </p:cNvSpPr>
            <p:nvPr/>
          </p:nvSpPr>
          <p:spPr bwMode="auto">
            <a:xfrm>
              <a:off x="1345435" y="1748710"/>
              <a:ext cx="1793015" cy="125930"/>
            </a:xfrm>
            <a:custGeom>
              <a:avLst/>
              <a:gdLst>
                <a:gd name="T0" fmla="*/ 180 w 5140"/>
                <a:gd name="T1" fmla="*/ 361 h 361"/>
                <a:gd name="T2" fmla="*/ 4958 w 5140"/>
                <a:gd name="T3" fmla="*/ 361 h 361"/>
                <a:gd name="T4" fmla="*/ 5140 w 5140"/>
                <a:gd name="T5" fmla="*/ 180 h 361"/>
                <a:gd name="T6" fmla="*/ 4960 w 5140"/>
                <a:gd name="T7" fmla="*/ 0 h 361"/>
                <a:gd name="T8" fmla="*/ 182 w 5140"/>
                <a:gd name="T9" fmla="*/ 0 h 361"/>
                <a:gd name="T10" fmla="*/ 144 w 5140"/>
                <a:gd name="T11" fmla="*/ 3 h 361"/>
                <a:gd name="T12" fmla="*/ 80 w 5140"/>
                <a:gd name="T13" fmla="*/ 30 h 361"/>
                <a:gd name="T14" fmla="*/ 30 w 5140"/>
                <a:gd name="T15" fmla="*/ 79 h 361"/>
                <a:gd name="T16" fmla="*/ 2 w 5140"/>
                <a:gd name="T17" fmla="*/ 144 h 361"/>
                <a:gd name="T18" fmla="*/ 0 w 5140"/>
                <a:gd name="T19" fmla="*/ 182 h 361"/>
                <a:gd name="T20" fmla="*/ 2 w 5140"/>
                <a:gd name="T21" fmla="*/ 203 h 361"/>
                <a:gd name="T22" fmla="*/ 11 w 5140"/>
                <a:gd name="T23" fmla="*/ 245 h 361"/>
                <a:gd name="T24" fmla="*/ 42 w 5140"/>
                <a:gd name="T25" fmla="*/ 300 h 361"/>
                <a:gd name="T26" fmla="*/ 74 w 5140"/>
                <a:gd name="T27" fmla="*/ 328 h 361"/>
                <a:gd name="T28" fmla="*/ 97 w 5140"/>
                <a:gd name="T29" fmla="*/ 342 h 361"/>
                <a:gd name="T30" fmla="*/ 150 w 5140"/>
                <a:gd name="T31" fmla="*/ 359 h 361"/>
                <a:gd name="T32" fmla="*/ 180 w 5140"/>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40" h="361">
                  <a:moveTo>
                    <a:pt x="180" y="361"/>
                  </a:moveTo>
                  <a:lnTo>
                    <a:pt x="4958" y="361"/>
                  </a:lnTo>
                  <a:lnTo>
                    <a:pt x="5140" y="180"/>
                  </a:lnTo>
                  <a:lnTo>
                    <a:pt x="4960" y="0"/>
                  </a:lnTo>
                  <a:lnTo>
                    <a:pt x="182" y="0"/>
                  </a:lnTo>
                  <a:lnTo>
                    <a:pt x="144" y="3"/>
                  </a:lnTo>
                  <a:lnTo>
                    <a:pt x="80" y="30"/>
                  </a:lnTo>
                  <a:lnTo>
                    <a:pt x="30" y="79"/>
                  </a:lnTo>
                  <a:lnTo>
                    <a:pt x="2" y="144"/>
                  </a:lnTo>
                  <a:lnTo>
                    <a:pt x="0" y="182"/>
                  </a:lnTo>
                  <a:lnTo>
                    <a:pt x="2" y="203"/>
                  </a:lnTo>
                  <a:lnTo>
                    <a:pt x="11" y="245"/>
                  </a:lnTo>
                  <a:lnTo>
                    <a:pt x="42" y="300"/>
                  </a:lnTo>
                  <a:lnTo>
                    <a:pt x="74" y="328"/>
                  </a:lnTo>
                  <a:lnTo>
                    <a:pt x="97" y="342"/>
                  </a:lnTo>
                  <a:lnTo>
                    <a:pt x="150" y="359"/>
                  </a:lnTo>
                  <a:lnTo>
                    <a:pt x="180" y="361"/>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grpSp>
          <p:nvGrpSpPr>
            <p:cNvPr id="118" name="Group 117">
              <a:extLst>
                <a:ext uri="{FF2B5EF4-FFF2-40B4-BE49-F238E27FC236}">
                  <a16:creationId xmlns:a16="http://schemas.microsoft.com/office/drawing/2014/main" id="{E2712559-6AC3-4548-A123-5EDF9CF13437}"/>
                </a:ext>
              </a:extLst>
            </p:cNvPr>
            <p:cNvGrpSpPr/>
            <p:nvPr/>
          </p:nvGrpSpPr>
          <p:grpSpPr>
            <a:xfrm>
              <a:off x="3035249" y="1613412"/>
              <a:ext cx="258488" cy="392440"/>
              <a:chOff x="4046999" y="1952976"/>
              <a:chExt cx="344650" cy="523253"/>
            </a:xfrm>
          </p:grpSpPr>
          <p:sp>
            <p:nvSpPr>
              <p:cNvPr id="119" name="Freeform 124">
                <a:extLst>
                  <a:ext uri="{FF2B5EF4-FFF2-40B4-BE49-F238E27FC236}">
                    <a16:creationId xmlns:a16="http://schemas.microsoft.com/office/drawing/2014/main" id="{68E79730-08E3-451E-A353-0EEC16267877}"/>
                  </a:ext>
                </a:extLst>
              </p:cNvPr>
              <p:cNvSpPr>
                <a:spLocks/>
              </p:cNvSpPr>
              <p:nvPr/>
            </p:nvSpPr>
            <p:spPr bwMode="auto">
              <a:xfrm>
                <a:off x="4046999" y="2275765"/>
                <a:ext cx="318138" cy="200464"/>
              </a:xfrm>
              <a:custGeom>
                <a:avLst/>
                <a:gdLst>
                  <a:gd name="T0" fmla="*/ 177 w 684"/>
                  <a:gd name="T1" fmla="*/ 431 h 431"/>
                  <a:gd name="T2" fmla="*/ 213 w 684"/>
                  <a:gd name="T3" fmla="*/ 428 h 431"/>
                  <a:gd name="T4" fmla="*/ 279 w 684"/>
                  <a:gd name="T5" fmla="*/ 403 h 431"/>
                  <a:gd name="T6" fmla="*/ 306 w 684"/>
                  <a:gd name="T7" fmla="*/ 378 h 431"/>
                  <a:gd name="T8" fmla="*/ 684 w 684"/>
                  <a:gd name="T9" fmla="*/ 0 h 431"/>
                  <a:gd name="T10" fmla="*/ 653 w 684"/>
                  <a:gd name="T11" fmla="*/ 25 h 431"/>
                  <a:gd name="T12" fmla="*/ 619 w 684"/>
                  <a:gd name="T13" fmla="*/ 38 h 431"/>
                  <a:gd name="T14" fmla="*/ 591 w 684"/>
                  <a:gd name="T15" fmla="*/ 46 h 431"/>
                  <a:gd name="T16" fmla="*/ 562 w 684"/>
                  <a:gd name="T17" fmla="*/ 49 h 431"/>
                  <a:gd name="T18" fmla="*/ 125 w 684"/>
                  <a:gd name="T19" fmla="*/ 49 h 431"/>
                  <a:gd name="T20" fmla="*/ 125 w 684"/>
                  <a:gd name="T21" fmla="*/ 49 h 431"/>
                  <a:gd name="T22" fmla="*/ 127 w 684"/>
                  <a:gd name="T23" fmla="*/ 49 h 431"/>
                  <a:gd name="T24" fmla="*/ 51 w 684"/>
                  <a:gd name="T25" fmla="*/ 125 h 431"/>
                  <a:gd name="T26" fmla="*/ 28 w 684"/>
                  <a:gd name="T27" fmla="*/ 152 h 431"/>
                  <a:gd name="T28" fmla="*/ 0 w 684"/>
                  <a:gd name="T29" fmla="*/ 217 h 431"/>
                  <a:gd name="T30" fmla="*/ 0 w 684"/>
                  <a:gd name="T31" fmla="*/ 287 h 431"/>
                  <a:gd name="T32" fmla="*/ 28 w 684"/>
                  <a:gd name="T33" fmla="*/ 350 h 431"/>
                  <a:gd name="T34" fmla="*/ 51 w 684"/>
                  <a:gd name="T35" fmla="*/ 380 h 431"/>
                  <a:gd name="T36" fmla="*/ 53 w 684"/>
                  <a:gd name="T37" fmla="*/ 380 h 431"/>
                  <a:gd name="T38" fmla="*/ 55 w 684"/>
                  <a:gd name="T39" fmla="*/ 382 h 431"/>
                  <a:gd name="T40" fmla="*/ 82 w 684"/>
                  <a:gd name="T41" fmla="*/ 405 h 431"/>
                  <a:gd name="T42" fmla="*/ 146 w 684"/>
                  <a:gd name="T43" fmla="*/ 428 h 431"/>
                  <a:gd name="T44" fmla="*/ 177 w 684"/>
                  <a:gd name="T45"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4" h="431">
                    <a:moveTo>
                      <a:pt x="177" y="431"/>
                    </a:moveTo>
                    <a:lnTo>
                      <a:pt x="213" y="428"/>
                    </a:lnTo>
                    <a:lnTo>
                      <a:pt x="279" y="403"/>
                    </a:lnTo>
                    <a:lnTo>
                      <a:pt x="306" y="378"/>
                    </a:lnTo>
                    <a:lnTo>
                      <a:pt x="684" y="0"/>
                    </a:lnTo>
                    <a:lnTo>
                      <a:pt x="653" y="25"/>
                    </a:lnTo>
                    <a:lnTo>
                      <a:pt x="619" y="38"/>
                    </a:lnTo>
                    <a:lnTo>
                      <a:pt x="591" y="46"/>
                    </a:lnTo>
                    <a:lnTo>
                      <a:pt x="562" y="49"/>
                    </a:lnTo>
                    <a:lnTo>
                      <a:pt x="125" y="49"/>
                    </a:lnTo>
                    <a:lnTo>
                      <a:pt x="125" y="49"/>
                    </a:lnTo>
                    <a:lnTo>
                      <a:pt x="127" y="49"/>
                    </a:lnTo>
                    <a:lnTo>
                      <a:pt x="51" y="125"/>
                    </a:lnTo>
                    <a:lnTo>
                      <a:pt x="28" y="152"/>
                    </a:lnTo>
                    <a:lnTo>
                      <a:pt x="0" y="217"/>
                    </a:lnTo>
                    <a:lnTo>
                      <a:pt x="0" y="287"/>
                    </a:lnTo>
                    <a:lnTo>
                      <a:pt x="28" y="350"/>
                    </a:lnTo>
                    <a:lnTo>
                      <a:pt x="51" y="380"/>
                    </a:lnTo>
                    <a:lnTo>
                      <a:pt x="53" y="380"/>
                    </a:lnTo>
                    <a:lnTo>
                      <a:pt x="55" y="382"/>
                    </a:lnTo>
                    <a:lnTo>
                      <a:pt x="82" y="405"/>
                    </a:lnTo>
                    <a:lnTo>
                      <a:pt x="146" y="428"/>
                    </a:lnTo>
                    <a:lnTo>
                      <a:pt x="177" y="431"/>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sp>
            <p:nvSpPr>
              <p:cNvPr id="120" name="Freeform 125">
                <a:extLst>
                  <a:ext uri="{FF2B5EF4-FFF2-40B4-BE49-F238E27FC236}">
                    <a16:creationId xmlns:a16="http://schemas.microsoft.com/office/drawing/2014/main" id="{96F365BE-5933-4326-BD08-EC1113E35E42}"/>
                  </a:ext>
                </a:extLst>
              </p:cNvPr>
              <p:cNvSpPr>
                <a:spLocks/>
              </p:cNvSpPr>
              <p:nvPr/>
            </p:nvSpPr>
            <p:spPr bwMode="auto">
              <a:xfrm>
                <a:off x="4105139" y="2213905"/>
                <a:ext cx="229766" cy="84651"/>
              </a:xfrm>
              <a:custGeom>
                <a:avLst/>
                <a:gdLst>
                  <a:gd name="T0" fmla="*/ 0 w 494"/>
                  <a:gd name="T1" fmla="*/ 182 h 182"/>
                  <a:gd name="T2" fmla="*/ 437 w 494"/>
                  <a:gd name="T3" fmla="*/ 182 h 182"/>
                  <a:gd name="T4" fmla="*/ 466 w 494"/>
                  <a:gd name="T5" fmla="*/ 179 h 182"/>
                  <a:gd name="T6" fmla="*/ 494 w 494"/>
                  <a:gd name="T7" fmla="*/ 171 h 182"/>
                  <a:gd name="T8" fmla="*/ 464 w 494"/>
                  <a:gd name="T9" fmla="*/ 179 h 182"/>
                  <a:gd name="T10" fmla="*/ 437 w 494"/>
                  <a:gd name="T11" fmla="*/ 182 h 182"/>
                  <a:gd name="T12" fmla="*/ 401 w 494"/>
                  <a:gd name="T13" fmla="*/ 179 h 182"/>
                  <a:gd name="T14" fmla="*/ 335 w 494"/>
                  <a:gd name="T15" fmla="*/ 152 h 182"/>
                  <a:gd name="T16" fmla="*/ 308 w 494"/>
                  <a:gd name="T17" fmla="*/ 129 h 182"/>
                  <a:gd name="T18" fmla="*/ 181 w 494"/>
                  <a:gd name="T19" fmla="*/ 0 h 182"/>
                  <a:gd name="T20" fmla="*/ 0 w 494"/>
                  <a:gd name="T21" fmla="*/ 182 h 182"/>
                  <a:gd name="T22" fmla="*/ 0 w 494"/>
                  <a:gd name="T2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182">
                    <a:moveTo>
                      <a:pt x="0" y="182"/>
                    </a:moveTo>
                    <a:lnTo>
                      <a:pt x="437" y="182"/>
                    </a:lnTo>
                    <a:lnTo>
                      <a:pt x="466" y="179"/>
                    </a:lnTo>
                    <a:lnTo>
                      <a:pt x="494" y="171"/>
                    </a:lnTo>
                    <a:lnTo>
                      <a:pt x="464" y="179"/>
                    </a:lnTo>
                    <a:lnTo>
                      <a:pt x="437" y="182"/>
                    </a:lnTo>
                    <a:lnTo>
                      <a:pt x="401" y="179"/>
                    </a:lnTo>
                    <a:lnTo>
                      <a:pt x="335" y="152"/>
                    </a:lnTo>
                    <a:lnTo>
                      <a:pt x="308" y="129"/>
                    </a:lnTo>
                    <a:lnTo>
                      <a:pt x="181" y="0"/>
                    </a:lnTo>
                    <a:lnTo>
                      <a:pt x="0" y="182"/>
                    </a:lnTo>
                    <a:lnTo>
                      <a:pt x="0" y="182"/>
                    </a:lnTo>
                    <a:close/>
                  </a:path>
                </a:pathLst>
              </a:custGeom>
              <a:solidFill>
                <a:schemeClr val="tx2">
                  <a:lumMod val="75000"/>
                </a:schemeClr>
              </a:solidFill>
              <a:ln>
                <a:solidFill>
                  <a:schemeClr val="tx2">
                    <a:lumMod val="75000"/>
                  </a:schemeClr>
                </a:solidFill>
              </a:ln>
            </p:spPr>
            <p:txBody>
              <a:bodyPr vert="horz" wrap="square" lIns="68580" tIns="34290" rIns="68580" bIns="34290" numCol="1" anchor="t" anchorCtr="0" compatLnSpc="1">
                <a:prstTxWarp prst="textNoShape">
                  <a:avLst/>
                </a:prstTxWarp>
              </a:bodyPr>
              <a:lstStyle/>
              <a:p>
                <a:endParaRPr lang="en-US"/>
              </a:p>
            </p:txBody>
          </p:sp>
          <p:sp>
            <p:nvSpPr>
              <p:cNvPr id="121" name="Freeform 126">
                <a:extLst>
                  <a:ext uri="{FF2B5EF4-FFF2-40B4-BE49-F238E27FC236}">
                    <a16:creationId xmlns:a16="http://schemas.microsoft.com/office/drawing/2014/main" id="{421A4AF0-A3DD-4B95-988A-2C8406B583C0}"/>
                  </a:ext>
                </a:extLst>
              </p:cNvPr>
              <p:cNvSpPr>
                <a:spLocks/>
              </p:cNvSpPr>
              <p:nvPr/>
            </p:nvSpPr>
            <p:spPr bwMode="auto">
              <a:xfrm>
                <a:off x="4046999" y="1952976"/>
                <a:ext cx="318138" cy="199069"/>
              </a:xfrm>
              <a:custGeom>
                <a:avLst/>
                <a:gdLst>
                  <a:gd name="T0" fmla="*/ 684 w 684"/>
                  <a:gd name="T1" fmla="*/ 428 h 428"/>
                  <a:gd name="T2" fmla="*/ 306 w 684"/>
                  <a:gd name="T3" fmla="*/ 51 h 428"/>
                  <a:gd name="T4" fmla="*/ 296 w 684"/>
                  <a:gd name="T5" fmla="*/ 42 h 428"/>
                  <a:gd name="T6" fmla="*/ 285 w 684"/>
                  <a:gd name="T7" fmla="*/ 34 h 428"/>
                  <a:gd name="T8" fmla="*/ 262 w 684"/>
                  <a:gd name="T9" fmla="*/ 19 h 428"/>
                  <a:gd name="T10" fmla="*/ 207 w 684"/>
                  <a:gd name="T11" fmla="*/ 0 h 428"/>
                  <a:gd name="T12" fmla="*/ 180 w 684"/>
                  <a:gd name="T13" fmla="*/ 0 h 428"/>
                  <a:gd name="T14" fmla="*/ 144 w 684"/>
                  <a:gd name="T15" fmla="*/ 2 h 428"/>
                  <a:gd name="T16" fmla="*/ 80 w 684"/>
                  <a:gd name="T17" fmla="*/ 27 h 428"/>
                  <a:gd name="T18" fmla="*/ 51 w 684"/>
                  <a:gd name="T19" fmla="*/ 53 h 428"/>
                  <a:gd name="T20" fmla="*/ 28 w 684"/>
                  <a:gd name="T21" fmla="*/ 80 h 428"/>
                  <a:gd name="T22" fmla="*/ 0 w 684"/>
                  <a:gd name="T23" fmla="*/ 145 h 428"/>
                  <a:gd name="T24" fmla="*/ 0 w 684"/>
                  <a:gd name="T25" fmla="*/ 215 h 428"/>
                  <a:gd name="T26" fmla="*/ 28 w 684"/>
                  <a:gd name="T27" fmla="*/ 281 h 428"/>
                  <a:gd name="T28" fmla="*/ 51 w 684"/>
                  <a:gd name="T29" fmla="*/ 308 h 428"/>
                  <a:gd name="T30" fmla="*/ 125 w 684"/>
                  <a:gd name="T31" fmla="*/ 382 h 428"/>
                  <a:gd name="T32" fmla="*/ 562 w 684"/>
                  <a:gd name="T33" fmla="*/ 382 h 428"/>
                  <a:gd name="T34" fmla="*/ 562 w 684"/>
                  <a:gd name="T35" fmla="*/ 382 h 428"/>
                  <a:gd name="T36" fmla="*/ 562 w 684"/>
                  <a:gd name="T37" fmla="*/ 382 h 428"/>
                  <a:gd name="T38" fmla="*/ 593 w 684"/>
                  <a:gd name="T39" fmla="*/ 384 h 428"/>
                  <a:gd name="T40" fmla="*/ 657 w 684"/>
                  <a:gd name="T41" fmla="*/ 407 h 428"/>
                  <a:gd name="T42" fmla="*/ 684 w 684"/>
                  <a:gd name="T43"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4" h="428">
                    <a:moveTo>
                      <a:pt x="684" y="428"/>
                    </a:moveTo>
                    <a:lnTo>
                      <a:pt x="306" y="51"/>
                    </a:lnTo>
                    <a:lnTo>
                      <a:pt x="296" y="42"/>
                    </a:lnTo>
                    <a:lnTo>
                      <a:pt x="285" y="34"/>
                    </a:lnTo>
                    <a:lnTo>
                      <a:pt x="262" y="19"/>
                    </a:lnTo>
                    <a:lnTo>
                      <a:pt x="207" y="0"/>
                    </a:lnTo>
                    <a:lnTo>
                      <a:pt x="180" y="0"/>
                    </a:lnTo>
                    <a:lnTo>
                      <a:pt x="144" y="2"/>
                    </a:lnTo>
                    <a:lnTo>
                      <a:pt x="80" y="27"/>
                    </a:lnTo>
                    <a:lnTo>
                      <a:pt x="51" y="53"/>
                    </a:lnTo>
                    <a:lnTo>
                      <a:pt x="28" y="80"/>
                    </a:lnTo>
                    <a:lnTo>
                      <a:pt x="0" y="145"/>
                    </a:lnTo>
                    <a:lnTo>
                      <a:pt x="0" y="215"/>
                    </a:lnTo>
                    <a:lnTo>
                      <a:pt x="28" y="281"/>
                    </a:lnTo>
                    <a:lnTo>
                      <a:pt x="51" y="308"/>
                    </a:lnTo>
                    <a:lnTo>
                      <a:pt x="125" y="382"/>
                    </a:lnTo>
                    <a:lnTo>
                      <a:pt x="562" y="382"/>
                    </a:lnTo>
                    <a:lnTo>
                      <a:pt x="562" y="382"/>
                    </a:lnTo>
                    <a:lnTo>
                      <a:pt x="562" y="382"/>
                    </a:lnTo>
                    <a:lnTo>
                      <a:pt x="593" y="384"/>
                    </a:lnTo>
                    <a:lnTo>
                      <a:pt x="657" y="407"/>
                    </a:lnTo>
                    <a:lnTo>
                      <a:pt x="684" y="428"/>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sp>
            <p:nvSpPr>
              <p:cNvPr id="122" name="Freeform 127">
                <a:extLst>
                  <a:ext uri="{FF2B5EF4-FFF2-40B4-BE49-F238E27FC236}">
                    <a16:creationId xmlns:a16="http://schemas.microsoft.com/office/drawing/2014/main" id="{B0F3645E-D9A0-4690-B438-8F329ACADAED}"/>
                  </a:ext>
                </a:extLst>
              </p:cNvPr>
              <p:cNvSpPr>
                <a:spLocks/>
              </p:cNvSpPr>
              <p:nvPr/>
            </p:nvSpPr>
            <p:spPr bwMode="auto">
              <a:xfrm>
                <a:off x="4105139" y="2130650"/>
                <a:ext cx="203255" cy="83256"/>
              </a:xfrm>
              <a:custGeom>
                <a:avLst/>
                <a:gdLst>
                  <a:gd name="T0" fmla="*/ 181 w 437"/>
                  <a:gd name="T1" fmla="*/ 179 h 179"/>
                  <a:gd name="T2" fmla="*/ 308 w 437"/>
                  <a:gd name="T3" fmla="*/ 53 h 179"/>
                  <a:gd name="T4" fmla="*/ 335 w 437"/>
                  <a:gd name="T5" fmla="*/ 27 h 179"/>
                  <a:gd name="T6" fmla="*/ 401 w 437"/>
                  <a:gd name="T7" fmla="*/ 2 h 179"/>
                  <a:gd name="T8" fmla="*/ 437 w 437"/>
                  <a:gd name="T9" fmla="*/ 0 h 179"/>
                  <a:gd name="T10" fmla="*/ 437 w 437"/>
                  <a:gd name="T11" fmla="*/ 0 h 179"/>
                  <a:gd name="T12" fmla="*/ 0 w 437"/>
                  <a:gd name="T13" fmla="*/ 0 h 179"/>
                  <a:gd name="T14" fmla="*/ 2 w 437"/>
                  <a:gd name="T15" fmla="*/ 0 h 179"/>
                  <a:gd name="T16" fmla="*/ 2 w 437"/>
                  <a:gd name="T17" fmla="*/ 0 h 179"/>
                  <a:gd name="T18" fmla="*/ 181 w 437"/>
                  <a:gd name="T19" fmla="*/ 179 h 179"/>
                  <a:gd name="T20" fmla="*/ 181 w 437"/>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179">
                    <a:moveTo>
                      <a:pt x="181" y="179"/>
                    </a:moveTo>
                    <a:lnTo>
                      <a:pt x="308" y="53"/>
                    </a:lnTo>
                    <a:lnTo>
                      <a:pt x="335" y="27"/>
                    </a:lnTo>
                    <a:lnTo>
                      <a:pt x="401" y="2"/>
                    </a:lnTo>
                    <a:lnTo>
                      <a:pt x="437" y="0"/>
                    </a:lnTo>
                    <a:lnTo>
                      <a:pt x="437" y="0"/>
                    </a:lnTo>
                    <a:lnTo>
                      <a:pt x="0" y="0"/>
                    </a:lnTo>
                    <a:lnTo>
                      <a:pt x="2" y="0"/>
                    </a:lnTo>
                    <a:lnTo>
                      <a:pt x="2" y="0"/>
                    </a:lnTo>
                    <a:lnTo>
                      <a:pt x="181" y="179"/>
                    </a:lnTo>
                    <a:lnTo>
                      <a:pt x="181" y="179"/>
                    </a:lnTo>
                    <a:close/>
                  </a:path>
                </a:pathLst>
              </a:custGeom>
              <a:solidFill>
                <a:schemeClr val="tx2">
                  <a:lumMod val="75000"/>
                </a:schemeClr>
              </a:solidFill>
              <a:ln>
                <a:solidFill>
                  <a:schemeClr val="tx2">
                    <a:lumMod val="75000"/>
                  </a:schemeClr>
                </a:solidFill>
              </a:ln>
            </p:spPr>
            <p:txBody>
              <a:bodyPr vert="horz" wrap="square" lIns="68580" tIns="34290" rIns="68580" bIns="34290" numCol="1" anchor="t" anchorCtr="0" compatLnSpc="1">
                <a:prstTxWarp prst="textNoShape">
                  <a:avLst/>
                </a:prstTxWarp>
              </a:bodyPr>
              <a:lstStyle/>
              <a:p>
                <a:endParaRPr lang="en-US"/>
              </a:p>
            </p:txBody>
          </p:sp>
          <p:sp>
            <p:nvSpPr>
              <p:cNvPr id="123" name="Freeform 129">
                <a:extLst>
                  <a:ext uri="{FF2B5EF4-FFF2-40B4-BE49-F238E27FC236}">
                    <a16:creationId xmlns:a16="http://schemas.microsoft.com/office/drawing/2014/main" id="{4FBA919E-CB5D-4649-99A7-2EAC701E0F30}"/>
                  </a:ext>
                </a:extLst>
              </p:cNvPr>
              <p:cNvSpPr>
                <a:spLocks/>
              </p:cNvSpPr>
              <p:nvPr/>
            </p:nvSpPr>
            <p:spPr bwMode="auto">
              <a:xfrm>
                <a:off x="4189324" y="2130650"/>
                <a:ext cx="202325" cy="167906"/>
              </a:xfrm>
              <a:custGeom>
                <a:avLst/>
                <a:gdLst>
                  <a:gd name="T0" fmla="*/ 127 w 435"/>
                  <a:gd name="T1" fmla="*/ 308 h 361"/>
                  <a:gd name="T2" fmla="*/ 154 w 435"/>
                  <a:gd name="T3" fmla="*/ 331 h 361"/>
                  <a:gd name="T4" fmla="*/ 220 w 435"/>
                  <a:gd name="T5" fmla="*/ 358 h 361"/>
                  <a:gd name="T6" fmla="*/ 256 w 435"/>
                  <a:gd name="T7" fmla="*/ 361 h 361"/>
                  <a:gd name="T8" fmla="*/ 283 w 435"/>
                  <a:gd name="T9" fmla="*/ 358 h 361"/>
                  <a:gd name="T10" fmla="*/ 313 w 435"/>
                  <a:gd name="T11" fmla="*/ 350 h 361"/>
                  <a:gd name="T12" fmla="*/ 319 w 435"/>
                  <a:gd name="T13" fmla="*/ 348 h 361"/>
                  <a:gd name="T14" fmla="*/ 325 w 435"/>
                  <a:gd name="T15" fmla="*/ 346 h 361"/>
                  <a:gd name="T16" fmla="*/ 330 w 435"/>
                  <a:gd name="T17" fmla="*/ 344 h 361"/>
                  <a:gd name="T18" fmla="*/ 334 w 435"/>
                  <a:gd name="T19" fmla="*/ 342 h 361"/>
                  <a:gd name="T20" fmla="*/ 336 w 435"/>
                  <a:gd name="T21" fmla="*/ 342 h 361"/>
                  <a:gd name="T22" fmla="*/ 336 w 435"/>
                  <a:gd name="T23" fmla="*/ 340 h 361"/>
                  <a:gd name="T24" fmla="*/ 359 w 435"/>
                  <a:gd name="T25" fmla="*/ 329 h 361"/>
                  <a:gd name="T26" fmla="*/ 378 w 435"/>
                  <a:gd name="T27" fmla="*/ 312 h 361"/>
                  <a:gd name="T28" fmla="*/ 382 w 435"/>
                  <a:gd name="T29" fmla="*/ 308 h 361"/>
                  <a:gd name="T30" fmla="*/ 399 w 435"/>
                  <a:gd name="T31" fmla="*/ 289 h 361"/>
                  <a:gd name="T32" fmla="*/ 423 w 435"/>
                  <a:gd name="T33" fmla="*/ 249 h 361"/>
                  <a:gd name="T34" fmla="*/ 429 w 435"/>
                  <a:gd name="T35" fmla="*/ 226 h 361"/>
                  <a:gd name="T36" fmla="*/ 431 w 435"/>
                  <a:gd name="T37" fmla="*/ 219 h 361"/>
                  <a:gd name="T38" fmla="*/ 433 w 435"/>
                  <a:gd name="T39" fmla="*/ 215 h 361"/>
                  <a:gd name="T40" fmla="*/ 435 w 435"/>
                  <a:gd name="T41" fmla="*/ 196 h 361"/>
                  <a:gd name="T42" fmla="*/ 435 w 435"/>
                  <a:gd name="T43" fmla="*/ 179 h 361"/>
                  <a:gd name="T44" fmla="*/ 435 w 435"/>
                  <a:gd name="T45" fmla="*/ 175 h 361"/>
                  <a:gd name="T46" fmla="*/ 435 w 435"/>
                  <a:gd name="T47" fmla="*/ 171 h 361"/>
                  <a:gd name="T48" fmla="*/ 435 w 435"/>
                  <a:gd name="T49" fmla="*/ 171 h 361"/>
                  <a:gd name="T50" fmla="*/ 435 w 435"/>
                  <a:gd name="T51" fmla="*/ 169 h 361"/>
                  <a:gd name="T52" fmla="*/ 435 w 435"/>
                  <a:gd name="T53" fmla="*/ 169 h 361"/>
                  <a:gd name="T54" fmla="*/ 435 w 435"/>
                  <a:gd name="T55" fmla="*/ 169 h 361"/>
                  <a:gd name="T56" fmla="*/ 435 w 435"/>
                  <a:gd name="T57" fmla="*/ 169 h 361"/>
                  <a:gd name="T58" fmla="*/ 435 w 435"/>
                  <a:gd name="T59" fmla="*/ 169 h 361"/>
                  <a:gd name="T60" fmla="*/ 435 w 435"/>
                  <a:gd name="T61" fmla="*/ 160 h 361"/>
                  <a:gd name="T62" fmla="*/ 433 w 435"/>
                  <a:gd name="T63" fmla="*/ 152 h 361"/>
                  <a:gd name="T64" fmla="*/ 433 w 435"/>
                  <a:gd name="T65" fmla="*/ 150 h 361"/>
                  <a:gd name="T66" fmla="*/ 433 w 435"/>
                  <a:gd name="T67" fmla="*/ 147 h 361"/>
                  <a:gd name="T68" fmla="*/ 431 w 435"/>
                  <a:gd name="T69" fmla="*/ 141 h 361"/>
                  <a:gd name="T70" fmla="*/ 429 w 435"/>
                  <a:gd name="T71" fmla="*/ 135 h 361"/>
                  <a:gd name="T72" fmla="*/ 429 w 435"/>
                  <a:gd name="T73" fmla="*/ 133 h 361"/>
                  <a:gd name="T74" fmla="*/ 429 w 435"/>
                  <a:gd name="T75" fmla="*/ 133 h 361"/>
                  <a:gd name="T76" fmla="*/ 423 w 435"/>
                  <a:gd name="T77" fmla="*/ 112 h 361"/>
                  <a:gd name="T78" fmla="*/ 399 w 435"/>
                  <a:gd name="T79" fmla="*/ 69 h 361"/>
                  <a:gd name="T80" fmla="*/ 382 w 435"/>
                  <a:gd name="T81" fmla="*/ 53 h 361"/>
                  <a:gd name="T82" fmla="*/ 378 w 435"/>
                  <a:gd name="T83" fmla="*/ 46 h 361"/>
                  <a:gd name="T84" fmla="*/ 355 w 435"/>
                  <a:gd name="T85" fmla="*/ 27 h 361"/>
                  <a:gd name="T86" fmla="*/ 302 w 435"/>
                  <a:gd name="T87" fmla="*/ 4 h 361"/>
                  <a:gd name="T88" fmla="*/ 275 w 435"/>
                  <a:gd name="T89" fmla="*/ 0 h 361"/>
                  <a:gd name="T90" fmla="*/ 273 w 435"/>
                  <a:gd name="T91" fmla="*/ 0 h 361"/>
                  <a:gd name="T92" fmla="*/ 273 w 435"/>
                  <a:gd name="T93" fmla="*/ 0 h 361"/>
                  <a:gd name="T94" fmla="*/ 264 w 435"/>
                  <a:gd name="T95" fmla="*/ 0 h 361"/>
                  <a:gd name="T96" fmla="*/ 256 w 435"/>
                  <a:gd name="T97" fmla="*/ 0 h 361"/>
                  <a:gd name="T98" fmla="*/ 256 w 435"/>
                  <a:gd name="T99" fmla="*/ 0 h 361"/>
                  <a:gd name="T100" fmla="*/ 220 w 435"/>
                  <a:gd name="T101" fmla="*/ 2 h 361"/>
                  <a:gd name="T102" fmla="*/ 154 w 435"/>
                  <a:gd name="T103" fmla="*/ 27 h 361"/>
                  <a:gd name="T104" fmla="*/ 127 w 435"/>
                  <a:gd name="T105" fmla="*/ 53 h 361"/>
                  <a:gd name="T106" fmla="*/ 0 w 435"/>
                  <a:gd name="T107" fmla="*/ 179 h 361"/>
                  <a:gd name="T108" fmla="*/ 127 w 435"/>
                  <a:gd name="T109" fmla="*/ 30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5" h="361">
                    <a:moveTo>
                      <a:pt x="127" y="308"/>
                    </a:moveTo>
                    <a:lnTo>
                      <a:pt x="154" y="331"/>
                    </a:lnTo>
                    <a:lnTo>
                      <a:pt x="220" y="358"/>
                    </a:lnTo>
                    <a:lnTo>
                      <a:pt x="256" y="361"/>
                    </a:lnTo>
                    <a:lnTo>
                      <a:pt x="283" y="358"/>
                    </a:lnTo>
                    <a:lnTo>
                      <a:pt x="313" y="350"/>
                    </a:lnTo>
                    <a:lnTo>
                      <a:pt x="319" y="348"/>
                    </a:lnTo>
                    <a:lnTo>
                      <a:pt x="325" y="346"/>
                    </a:lnTo>
                    <a:lnTo>
                      <a:pt x="330" y="344"/>
                    </a:lnTo>
                    <a:lnTo>
                      <a:pt x="334" y="342"/>
                    </a:lnTo>
                    <a:lnTo>
                      <a:pt x="336" y="342"/>
                    </a:lnTo>
                    <a:lnTo>
                      <a:pt x="336" y="340"/>
                    </a:lnTo>
                    <a:lnTo>
                      <a:pt x="359" y="329"/>
                    </a:lnTo>
                    <a:lnTo>
                      <a:pt x="378" y="312"/>
                    </a:lnTo>
                    <a:lnTo>
                      <a:pt x="382" y="308"/>
                    </a:lnTo>
                    <a:lnTo>
                      <a:pt x="399" y="289"/>
                    </a:lnTo>
                    <a:lnTo>
                      <a:pt x="423" y="249"/>
                    </a:lnTo>
                    <a:lnTo>
                      <a:pt x="429" y="226"/>
                    </a:lnTo>
                    <a:lnTo>
                      <a:pt x="431" y="219"/>
                    </a:lnTo>
                    <a:lnTo>
                      <a:pt x="433" y="215"/>
                    </a:lnTo>
                    <a:lnTo>
                      <a:pt x="435" y="196"/>
                    </a:lnTo>
                    <a:lnTo>
                      <a:pt x="435" y="179"/>
                    </a:lnTo>
                    <a:lnTo>
                      <a:pt x="435" y="175"/>
                    </a:lnTo>
                    <a:lnTo>
                      <a:pt x="435" y="171"/>
                    </a:lnTo>
                    <a:lnTo>
                      <a:pt x="435" y="171"/>
                    </a:lnTo>
                    <a:lnTo>
                      <a:pt x="435" y="169"/>
                    </a:lnTo>
                    <a:lnTo>
                      <a:pt x="435" y="169"/>
                    </a:lnTo>
                    <a:lnTo>
                      <a:pt x="435" y="169"/>
                    </a:lnTo>
                    <a:lnTo>
                      <a:pt x="435" y="169"/>
                    </a:lnTo>
                    <a:lnTo>
                      <a:pt x="435" y="169"/>
                    </a:lnTo>
                    <a:lnTo>
                      <a:pt x="435" y="160"/>
                    </a:lnTo>
                    <a:lnTo>
                      <a:pt x="433" y="152"/>
                    </a:lnTo>
                    <a:lnTo>
                      <a:pt x="433" y="150"/>
                    </a:lnTo>
                    <a:lnTo>
                      <a:pt x="433" y="147"/>
                    </a:lnTo>
                    <a:lnTo>
                      <a:pt x="431" y="141"/>
                    </a:lnTo>
                    <a:lnTo>
                      <a:pt x="429" y="135"/>
                    </a:lnTo>
                    <a:lnTo>
                      <a:pt x="429" y="133"/>
                    </a:lnTo>
                    <a:lnTo>
                      <a:pt x="429" y="133"/>
                    </a:lnTo>
                    <a:lnTo>
                      <a:pt x="423" y="112"/>
                    </a:lnTo>
                    <a:lnTo>
                      <a:pt x="399" y="69"/>
                    </a:lnTo>
                    <a:lnTo>
                      <a:pt x="382" y="53"/>
                    </a:lnTo>
                    <a:lnTo>
                      <a:pt x="378" y="46"/>
                    </a:lnTo>
                    <a:lnTo>
                      <a:pt x="355" y="27"/>
                    </a:lnTo>
                    <a:lnTo>
                      <a:pt x="302" y="4"/>
                    </a:lnTo>
                    <a:lnTo>
                      <a:pt x="275" y="0"/>
                    </a:lnTo>
                    <a:lnTo>
                      <a:pt x="273" y="0"/>
                    </a:lnTo>
                    <a:lnTo>
                      <a:pt x="273" y="0"/>
                    </a:lnTo>
                    <a:lnTo>
                      <a:pt x="264" y="0"/>
                    </a:lnTo>
                    <a:lnTo>
                      <a:pt x="256" y="0"/>
                    </a:lnTo>
                    <a:lnTo>
                      <a:pt x="256" y="0"/>
                    </a:lnTo>
                    <a:lnTo>
                      <a:pt x="220" y="2"/>
                    </a:lnTo>
                    <a:lnTo>
                      <a:pt x="154" y="27"/>
                    </a:lnTo>
                    <a:lnTo>
                      <a:pt x="127" y="53"/>
                    </a:lnTo>
                    <a:lnTo>
                      <a:pt x="0" y="179"/>
                    </a:lnTo>
                    <a:lnTo>
                      <a:pt x="127" y="308"/>
                    </a:lnTo>
                    <a:close/>
                  </a:path>
                </a:pathLst>
              </a:custGeom>
              <a:solidFill>
                <a:schemeClr val="bg1"/>
              </a:solidFill>
              <a:ln>
                <a:solidFill>
                  <a:schemeClr val="bg1"/>
                </a:solidFill>
              </a:ln>
            </p:spPr>
            <p:txBody>
              <a:bodyPr vert="horz" wrap="square" lIns="68580" tIns="34290" rIns="68580" bIns="34290" numCol="1" anchor="t" anchorCtr="0" compatLnSpc="1">
                <a:prstTxWarp prst="textNoShape">
                  <a:avLst/>
                </a:prstTxWarp>
              </a:bodyPr>
              <a:lstStyle/>
              <a:p>
                <a:endParaRPr lang="en-US"/>
              </a:p>
            </p:txBody>
          </p:sp>
        </p:grpSp>
      </p:grpSp>
      <p:grpSp>
        <p:nvGrpSpPr>
          <p:cNvPr id="166" name="Group 165">
            <a:extLst>
              <a:ext uri="{FF2B5EF4-FFF2-40B4-BE49-F238E27FC236}">
                <a16:creationId xmlns:a16="http://schemas.microsoft.com/office/drawing/2014/main" id="{F2F43073-3A93-4C93-AD7B-C22139FBAD60}"/>
              </a:ext>
            </a:extLst>
          </p:cNvPr>
          <p:cNvGrpSpPr/>
          <p:nvPr/>
        </p:nvGrpSpPr>
        <p:grpSpPr>
          <a:xfrm>
            <a:off x="931686" y="1672902"/>
            <a:ext cx="1944758" cy="392440"/>
            <a:chOff x="1793913" y="1956295"/>
            <a:chExt cx="2593011" cy="523253"/>
          </a:xfrm>
        </p:grpSpPr>
        <p:sp>
          <p:nvSpPr>
            <p:cNvPr id="167" name="Freeform 196">
              <a:extLst>
                <a:ext uri="{FF2B5EF4-FFF2-40B4-BE49-F238E27FC236}">
                  <a16:creationId xmlns:a16="http://schemas.microsoft.com/office/drawing/2014/main" id="{D3039D4C-4FE6-435E-B4F6-6DA8A9D62AE3}"/>
                </a:ext>
              </a:extLst>
            </p:cNvPr>
            <p:cNvSpPr>
              <a:spLocks/>
            </p:cNvSpPr>
            <p:nvPr/>
          </p:nvSpPr>
          <p:spPr bwMode="auto">
            <a:xfrm>
              <a:off x="1793913" y="2133374"/>
              <a:ext cx="2390686" cy="167906"/>
            </a:xfrm>
            <a:custGeom>
              <a:avLst/>
              <a:gdLst>
                <a:gd name="T0" fmla="*/ 180 w 5140"/>
                <a:gd name="T1" fmla="*/ 361 h 361"/>
                <a:gd name="T2" fmla="*/ 4958 w 5140"/>
                <a:gd name="T3" fmla="*/ 361 h 361"/>
                <a:gd name="T4" fmla="*/ 5140 w 5140"/>
                <a:gd name="T5" fmla="*/ 180 h 361"/>
                <a:gd name="T6" fmla="*/ 4960 w 5140"/>
                <a:gd name="T7" fmla="*/ 0 h 361"/>
                <a:gd name="T8" fmla="*/ 182 w 5140"/>
                <a:gd name="T9" fmla="*/ 0 h 361"/>
                <a:gd name="T10" fmla="*/ 144 w 5140"/>
                <a:gd name="T11" fmla="*/ 3 h 361"/>
                <a:gd name="T12" fmla="*/ 80 w 5140"/>
                <a:gd name="T13" fmla="*/ 30 h 361"/>
                <a:gd name="T14" fmla="*/ 30 w 5140"/>
                <a:gd name="T15" fmla="*/ 79 h 361"/>
                <a:gd name="T16" fmla="*/ 2 w 5140"/>
                <a:gd name="T17" fmla="*/ 144 h 361"/>
                <a:gd name="T18" fmla="*/ 0 w 5140"/>
                <a:gd name="T19" fmla="*/ 182 h 361"/>
                <a:gd name="T20" fmla="*/ 2 w 5140"/>
                <a:gd name="T21" fmla="*/ 203 h 361"/>
                <a:gd name="T22" fmla="*/ 11 w 5140"/>
                <a:gd name="T23" fmla="*/ 245 h 361"/>
                <a:gd name="T24" fmla="*/ 42 w 5140"/>
                <a:gd name="T25" fmla="*/ 300 h 361"/>
                <a:gd name="T26" fmla="*/ 74 w 5140"/>
                <a:gd name="T27" fmla="*/ 328 h 361"/>
                <a:gd name="T28" fmla="*/ 97 w 5140"/>
                <a:gd name="T29" fmla="*/ 342 h 361"/>
                <a:gd name="T30" fmla="*/ 150 w 5140"/>
                <a:gd name="T31" fmla="*/ 359 h 361"/>
                <a:gd name="T32" fmla="*/ 180 w 5140"/>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40" h="361">
                  <a:moveTo>
                    <a:pt x="180" y="361"/>
                  </a:moveTo>
                  <a:lnTo>
                    <a:pt x="4958" y="361"/>
                  </a:lnTo>
                  <a:lnTo>
                    <a:pt x="5140" y="180"/>
                  </a:lnTo>
                  <a:lnTo>
                    <a:pt x="4960" y="0"/>
                  </a:lnTo>
                  <a:lnTo>
                    <a:pt x="182" y="0"/>
                  </a:lnTo>
                  <a:lnTo>
                    <a:pt x="144" y="3"/>
                  </a:lnTo>
                  <a:lnTo>
                    <a:pt x="80" y="30"/>
                  </a:lnTo>
                  <a:lnTo>
                    <a:pt x="30" y="79"/>
                  </a:lnTo>
                  <a:lnTo>
                    <a:pt x="2" y="144"/>
                  </a:lnTo>
                  <a:lnTo>
                    <a:pt x="0" y="182"/>
                  </a:lnTo>
                  <a:lnTo>
                    <a:pt x="2" y="203"/>
                  </a:lnTo>
                  <a:lnTo>
                    <a:pt x="11" y="245"/>
                  </a:lnTo>
                  <a:lnTo>
                    <a:pt x="42" y="300"/>
                  </a:lnTo>
                  <a:lnTo>
                    <a:pt x="74" y="328"/>
                  </a:lnTo>
                  <a:lnTo>
                    <a:pt x="97" y="342"/>
                  </a:lnTo>
                  <a:lnTo>
                    <a:pt x="150" y="359"/>
                  </a:lnTo>
                  <a:lnTo>
                    <a:pt x="180" y="361"/>
                  </a:lnTo>
                  <a:close/>
                </a:path>
              </a:pathLst>
            </a:custGeom>
            <a:solidFill>
              <a:schemeClr val="accent1"/>
            </a:solidFill>
            <a:ln>
              <a:solidFill>
                <a:schemeClr val="accent1"/>
              </a:solidFill>
            </a:ln>
          </p:spPr>
          <p:txBody>
            <a:bodyPr vert="horz" wrap="square" lIns="68580" tIns="34290" rIns="68580" bIns="34290" numCol="1" anchor="t" anchorCtr="0" compatLnSpc="1">
              <a:prstTxWarp prst="textNoShape">
                <a:avLst/>
              </a:prstTxWarp>
            </a:bodyPr>
            <a:lstStyle/>
            <a:p>
              <a:endParaRPr lang="en-US"/>
            </a:p>
          </p:txBody>
        </p:sp>
        <p:sp>
          <p:nvSpPr>
            <p:cNvPr id="168" name="Freeform 201">
              <a:extLst>
                <a:ext uri="{FF2B5EF4-FFF2-40B4-BE49-F238E27FC236}">
                  <a16:creationId xmlns:a16="http://schemas.microsoft.com/office/drawing/2014/main" id="{64AD55D5-FA24-4240-8B42-C93C643DC0BF}"/>
                </a:ext>
              </a:extLst>
            </p:cNvPr>
            <p:cNvSpPr>
              <a:spLocks/>
            </p:cNvSpPr>
            <p:nvPr/>
          </p:nvSpPr>
          <p:spPr bwMode="auto">
            <a:xfrm>
              <a:off x="4099948" y="2133374"/>
              <a:ext cx="930" cy="0"/>
            </a:xfrm>
            <a:custGeom>
              <a:avLst/>
              <a:gdLst>
                <a:gd name="T0" fmla="*/ 2 w 2"/>
                <a:gd name="T1" fmla="*/ 2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0" y="0"/>
                  </a:lnTo>
                  <a:lnTo>
                    <a:pt x="2" y="0"/>
                  </a:lnTo>
                  <a:lnTo>
                    <a:pt x="2" y="0"/>
                  </a:lnTo>
                  <a:close/>
                </a:path>
              </a:pathLst>
            </a:custGeom>
            <a:solidFill>
              <a:srgbClr val="1923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nvGrpSpPr>
            <p:cNvPr id="169" name="Group 168">
              <a:extLst>
                <a:ext uri="{FF2B5EF4-FFF2-40B4-BE49-F238E27FC236}">
                  <a16:creationId xmlns:a16="http://schemas.microsoft.com/office/drawing/2014/main" id="{0F60B175-8670-4675-96B2-27BDB5BDF9C0}"/>
                </a:ext>
              </a:extLst>
            </p:cNvPr>
            <p:cNvGrpSpPr/>
            <p:nvPr/>
          </p:nvGrpSpPr>
          <p:grpSpPr>
            <a:xfrm>
              <a:off x="4042274" y="1956295"/>
              <a:ext cx="344650" cy="523253"/>
              <a:chOff x="4448783" y="2825463"/>
              <a:chExt cx="344650" cy="523253"/>
            </a:xfrm>
          </p:grpSpPr>
          <p:sp>
            <p:nvSpPr>
              <p:cNvPr id="170" name="Freeform 131">
                <a:extLst>
                  <a:ext uri="{FF2B5EF4-FFF2-40B4-BE49-F238E27FC236}">
                    <a16:creationId xmlns:a16="http://schemas.microsoft.com/office/drawing/2014/main" id="{09A8B4B3-BE0F-4318-8E4C-3556790A40EA}"/>
                  </a:ext>
                </a:extLst>
              </p:cNvPr>
              <p:cNvSpPr>
                <a:spLocks/>
              </p:cNvSpPr>
              <p:nvPr/>
            </p:nvSpPr>
            <p:spPr bwMode="auto">
              <a:xfrm>
                <a:off x="4448783" y="3149182"/>
                <a:ext cx="317208" cy="199534"/>
              </a:xfrm>
              <a:custGeom>
                <a:avLst/>
                <a:gdLst>
                  <a:gd name="T0" fmla="*/ 177 w 682"/>
                  <a:gd name="T1" fmla="*/ 429 h 429"/>
                  <a:gd name="T2" fmla="*/ 211 w 682"/>
                  <a:gd name="T3" fmla="*/ 427 h 429"/>
                  <a:gd name="T4" fmla="*/ 276 w 682"/>
                  <a:gd name="T5" fmla="*/ 401 h 429"/>
                  <a:gd name="T6" fmla="*/ 304 w 682"/>
                  <a:gd name="T7" fmla="*/ 376 h 429"/>
                  <a:gd name="T8" fmla="*/ 682 w 682"/>
                  <a:gd name="T9" fmla="*/ 0 h 429"/>
                  <a:gd name="T10" fmla="*/ 652 w 682"/>
                  <a:gd name="T11" fmla="*/ 24 h 429"/>
                  <a:gd name="T12" fmla="*/ 616 w 682"/>
                  <a:gd name="T13" fmla="*/ 38 h 429"/>
                  <a:gd name="T14" fmla="*/ 589 w 682"/>
                  <a:gd name="T15" fmla="*/ 45 h 429"/>
                  <a:gd name="T16" fmla="*/ 559 w 682"/>
                  <a:gd name="T17" fmla="*/ 47 h 429"/>
                  <a:gd name="T18" fmla="*/ 124 w 682"/>
                  <a:gd name="T19" fmla="*/ 47 h 429"/>
                  <a:gd name="T20" fmla="*/ 122 w 682"/>
                  <a:gd name="T21" fmla="*/ 49 h 429"/>
                  <a:gd name="T22" fmla="*/ 124 w 682"/>
                  <a:gd name="T23" fmla="*/ 49 h 429"/>
                  <a:gd name="T24" fmla="*/ 51 w 682"/>
                  <a:gd name="T25" fmla="*/ 123 h 429"/>
                  <a:gd name="T26" fmla="*/ 27 w 682"/>
                  <a:gd name="T27" fmla="*/ 150 h 429"/>
                  <a:gd name="T28" fmla="*/ 0 w 682"/>
                  <a:gd name="T29" fmla="*/ 216 h 429"/>
                  <a:gd name="T30" fmla="*/ 0 w 682"/>
                  <a:gd name="T31" fmla="*/ 285 h 429"/>
                  <a:gd name="T32" fmla="*/ 27 w 682"/>
                  <a:gd name="T33" fmla="*/ 351 h 429"/>
                  <a:gd name="T34" fmla="*/ 51 w 682"/>
                  <a:gd name="T35" fmla="*/ 378 h 429"/>
                  <a:gd name="T36" fmla="*/ 53 w 682"/>
                  <a:gd name="T37" fmla="*/ 380 h 429"/>
                  <a:gd name="T38" fmla="*/ 55 w 682"/>
                  <a:gd name="T39" fmla="*/ 380 h 429"/>
                  <a:gd name="T40" fmla="*/ 80 w 682"/>
                  <a:gd name="T41" fmla="*/ 403 h 429"/>
                  <a:gd name="T42" fmla="*/ 143 w 682"/>
                  <a:gd name="T43" fmla="*/ 427 h 429"/>
                  <a:gd name="T44" fmla="*/ 177 w 682"/>
                  <a:gd name="T45"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2" h="429">
                    <a:moveTo>
                      <a:pt x="177" y="429"/>
                    </a:moveTo>
                    <a:lnTo>
                      <a:pt x="211" y="427"/>
                    </a:lnTo>
                    <a:lnTo>
                      <a:pt x="276" y="401"/>
                    </a:lnTo>
                    <a:lnTo>
                      <a:pt x="304" y="376"/>
                    </a:lnTo>
                    <a:lnTo>
                      <a:pt x="682" y="0"/>
                    </a:lnTo>
                    <a:lnTo>
                      <a:pt x="652" y="24"/>
                    </a:lnTo>
                    <a:lnTo>
                      <a:pt x="616" y="38"/>
                    </a:lnTo>
                    <a:lnTo>
                      <a:pt x="589" y="45"/>
                    </a:lnTo>
                    <a:lnTo>
                      <a:pt x="559" y="47"/>
                    </a:lnTo>
                    <a:lnTo>
                      <a:pt x="124" y="47"/>
                    </a:lnTo>
                    <a:lnTo>
                      <a:pt x="122" y="49"/>
                    </a:lnTo>
                    <a:lnTo>
                      <a:pt x="124" y="49"/>
                    </a:lnTo>
                    <a:lnTo>
                      <a:pt x="51" y="123"/>
                    </a:lnTo>
                    <a:lnTo>
                      <a:pt x="27" y="150"/>
                    </a:lnTo>
                    <a:lnTo>
                      <a:pt x="0" y="216"/>
                    </a:lnTo>
                    <a:lnTo>
                      <a:pt x="0" y="285"/>
                    </a:lnTo>
                    <a:lnTo>
                      <a:pt x="27" y="351"/>
                    </a:lnTo>
                    <a:lnTo>
                      <a:pt x="51" y="378"/>
                    </a:lnTo>
                    <a:lnTo>
                      <a:pt x="53" y="380"/>
                    </a:lnTo>
                    <a:lnTo>
                      <a:pt x="55" y="380"/>
                    </a:lnTo>
                    <a:lnTo>
                      <a:pt x="80" y="403"/>
                    </a:lnTo>
                    <a:lnTo>
                      <a:pt x="143" y="427"/>
                    </a:lnTo>
                    <a:lnTo>
                      <a:pt x="177" y="429"/>
                    </a:lnTo>
                    <a:close/>
                  </a:path>
                </a:pathLst>
              </a:custGeom>
              <a:solidFill>
                <a:schemeClr val="accent1"/>
              </a:solidFill>
              <a:ln>
                <a:solidFill>
                  <a:schemeClr val="accent1"/>
                </a:solidFill>
              </a:ln>
            </p:spPr>
            <p:txBody>
              <a:bodyPr vert="horz" wrap="square" lIns="68580" tIns="34290" rIns="68580" bIns="34290" numCol="1" anchor="t" anchorCtr="0" compatLnSpc="1">
                <a:prstTxWarp prst="textNoShape">
                  <a:avLst/>
                </a:prstTxWarp>
              </a:bodyPr>
              <a:lstStyle/>
              <a:p>
                <a:endParaRPr lang="en-US"/>
              </a:p>
            </p:txBody>
          </p:sp>
          <p:sp>
            <p:nvSpPr>
              <p:cNvPr id="171" name="Freeform 132">
                <a:extLst>
                  <a:ext uri="{FF2B5EF4-FFF2-40B4-BE49-F238E27FC236}">
                    <a16:creationId xmlns:a16="http://schemas.microsoft.com/office/drawing/2014/main" id="{D86F2CA2-814B-4EA1-88BF-4557308CA39F}"/>
                  </a:ext>
                </a:extLst>
              </p:cNvPr>
              <p:cNvSpPr>
                <a:spLocks/>
              </p:cNvSpPr>
              <p:nvPr/>
            </p:nvSpPr>
            <p:spPr bwMode="auto">
              <a:xfrm>
                <a:off x="4506457" y="3087322"/>
                <a:ext cx="228836" cy="83721"/>
              </a:xfrm>
              <a:custGeom>
                <a:avLst/>
                <a:gdLst>
                  <a:gd name="T0" fmla="*/ 0 w 492"/>
                  <a:gd name="T1" fmla="*/ 180 h 180"/>
                  <a:gd name="T2" fmla="*/ 435 w 492"/>
                  <a:gd name="T3" fmla="*/ 180 h 180"/>
                  <a:gd name="T4" fmla="*/ 465 w 492"/>
                  <a:gd name="T5" fmla="*/ 178 h 180"/>
                  <a:gd name="T6" fmla="*/ 492 w 492"/>
                  <a:gd name="T7" fmla="*/ 171 h 180"/>
                  <a:gd name="T8" fmla="*/ 465 w 492"/>
                  <a:gd name="T9" fmla="*/ 178 h 180"/>
                  <a:gd name="T10" fmla="*/ 435 w 492"/>
                  <a:gd name="T11" fmla="*/ 180 h 180"/>
                  <a:gd name="T12" fmla="*/ 402 w 492"/>
                  <a:gd name="T13" fmla="*/ 178 h 180"/>
                  <a:gd name="T14" fmla="*/ 336 w 492"/>
                  <a:gd name="T15" fmla="*/ 152 h 180"/>
                  <a:gd name="T16" fmla="*/ 309 w 492"/>
                  <a:gd name="T17" fmla="*/ 127 h 180"/>
                  <a:gd name="T18" fmla="*/ 180 w 492"/>
                  <a:gd name="T19" fmla="*/ 0 h 180"/>
                  <a:gd name="T20" fmla="*/ 0 w 492"/>
                  <a:gd name="T21" fmla="*/ 180 h 180"/>
                  <a:gd name="T22" fmla="*/ 0 w 492"/>
                  <a:gd name="T2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2" h="180">
                    <a:moveTo>
                      <a:pt x="0" y="180"/>
                    </a:moveTo>
                    <a:lnTo>
                      <a:pt x="435" y="180"/>
                    </a:lnTo>
                    <a:lnTo>
                      <a:pt x="465" y="178"/>
                    </a:lnTo>
                    <a:lnTo>
                      <a:pt x="492" y="171"/>
                    </a:lnTo>
                    <a:lnTo>
                      <a:pt x="465" y="178"/>
                    </a:lnTo>
                    <a:lnTo>
                      <a:pt x="435" y="180"/>
                    </a:lnTo>
                    <a:lnTo>
                      <a:pt x="402" y="178"/>
                    </a:lnTo>
                    <a:lnTo>
                      <a:pt x="336" y="152"/>
                    </a:lnTo>
                    <a:lnTo>
                      <a:pt x="309" y="127"/>
                    </a:lnTo>
                    <a:lnTo>
                      <a:pt x="180" y="0"/>
                    </a:lnTo>
                    <a:lnTo>
                      <a:pt x="0" y="180"/>
                    </a:lnTo>
                    <a:lnTo>
                      <a:pt x="0" y="180"/>
                    </a:lnTo>
                    <a:close/>
                  </a:path>
                </a:pathLst>
              </a:custGeom>
              <a:solidFill>
                <a:srgbClr val="4288CF"/>
              </a:solidFill>
              <a:ln>
                <a:solidFill>
                  <a:srgbClr val="4288CF"/>
                </a:solidFill>
              </a:ln>
            </p:spPr>
            <p:txBody>
              <a:bodyPr vert="horz" wrap="square" lIns="68580" tIns="34290" rIns="68580" bIns="34290" numCol="1" anchor="t" anchorCtr="0" compatLnSpc="1">
                <a:prstTxWarp prst="textNoShape">
                  <a:avLst/>
                </a:prstTxWarp>
              </a:bodyPr>
              <a:lstStyle/>
              <a:p>
                <a:endParaRPr lang="en-US"/>
              </a:p>
            </p:txBody>
          </p:sp>
          <p:sp>
            <p:nvSpPr>
              <p:cNvPr id="172" name="Freeform 133">
                <a:extLst>
                  <a:ext uri="{FF2B5EF4-FFF2-40B4-BE49-F238E27FC236}">
                    <a16:creationId xmlns:a16="http://schemas.microsoft.com/office/drawing/2014/main" id="{E204CEFB-05F4-47E0-8167-05931668DEF4}"/>
                  </a:ext>
                </a:extLst>
              </p:cNvPr>
              <p:cNvSpPr>
                <a:spLocks/>
              </p:cNvSpPr>
              <p:nvPr/>
            </p:nvSpPr>
            <p:spPr bwMode="auto">
              <a:xfrm>
                <a:off x="4448783" y="2825463"/>
                <a:ext cx="317208" cy="199999"/>
              </a:xfrm>
              <a:custGeom>
                <a:avLst/>
                <a:gdLst>
                  <a:gd name="T0" fmla="*/ 682 w 682"/>
                  <a:gd name="T1" fmla="*/ 430 h 430"/>
                  <a:gd name="T2" fmla="*/ 304 w 682"/>
                  <a:gd name="T3" fmla="*/ 53 h 430"/>
                  <a:gd name="T4" fmla="*/ 295 w 682"/>
                  <a:gd name="T5" fmla="*/ 42 h 430"/>
                  <a:gd name="T6" fmla="*/ 285 w 682"/>
                  <a:gd name="T7" fmla="*/ 34 h 430"/>
                  <a:gd name="T8" fmla="*/ 260 w 682"/>
                  <a:gd name="T9" fmla="*/ 19 h 430"/>
                  <a:gd name="T10" fmla="*/ 207 w 682"/>
                  <a:gd name="T11" fmla="*/ 2 h 430"/>
                  <a:gd name="T12" fmla="*/ 177 w 682"/>
                  <a:gd name="T13" fmla="*/ 0 h 430"/>
                  <a:gd name="T14" fmla="*/ 143 w 682"/>
                  <a:gd name="T15" fmla="*/ 2 h 430"/>
                  <a:gd name="T16" fmla="*/ 78 w 682"/>
                  <a:gd name="T17" fmla="*/ 30 h 430"/>
                  <a:gd name="T18" fmla="*/ 51 w 682"/>
                  <a:gd name="T19" fmla="*/ 53 h 430"/>
                  <a:gd name="T20" fmla="*/ 27 w 682"/>
                  <a:gd name="T21" fmla="*/ 80 h 430"/>
                  <a:gd name="T22" fmla="*/ 0 w 682"/>
                  <a:gd name="T23" fmla="*/ 146 h 430"/>
                  <a:gd name="T24" fmla="*/ 0 w 682"/>
                  <a:gd name="T25" fmla="*/ 215 h 430"/>
                  <a:gd name="T26" fmla="*/ 27 w 682"/>
                  <a:gd name="T27" fmla="*/ 281 h 430"/>
                  <a:gd name="T28" fmla="*/ 51 w 682"/>
                  <a:gd name="T29" fmla="*/ 308 h 430"/>
                  <a:gd name="T30" fmla="*/ 124 w 682"/>
                  <a:gd name="T31" fmla="*/ 382 h 430"/>
                  <a:gd name="T32" fmla="*/ 559 w 682"/>
                  <a:gd name="T33" fmla="*/ 382 h 430"/>
                  <a:gd name="T34" fmla="*/ 559 w 682"/>
                  <a:gd name="T35" fmla="*/ 382 h 430"/>
                  <a:gd name="T36" fmla="*/ 559 w 682"/>
                  <a:gd name="T37" fmla="*/ 382 h 430"/>
                  <a:gd name="T38" fmla="*/ 593 w 682"/>
                  <a:gd name="T39" fmla="*/ 384 h 430"/>
                  <a:gd name="T40" fmla="*/ 654 w 682"/>
                  <a:gd name="T41" fmla="*/ 407 h 430"/>
                  <a:gd name="T42" fmla="*/ 682 w 682"/>
                  <a:gd name="T43"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430">
                    <a:moveTo>
                      <a:pt x="682" y="430"/>
                    </a:moveTo>
                    <a:lnTo>
                      <a:pt x="304" y="53"/>
                    </a:lnTo>
                    <a:lnTo>
                      <a:pt x="295" y="42"/>
                    </a:lnTo>
                    <a:lnTo>
                      <a:pt x="285" y="34"/>
                    </a:lnTo>
                    <a:lnTo>
                      <a:pt x="260" y="19"/>
                    </a:lnTo>
                    <a:lnTo>
                      <a:pt x="207" y="2"/>
                    </a:lnTo>
                    <a:lnTo>
                      <a:pt x="177" y="0"/>
                    </a:lnTo>
                    <a:lnTo>
                      <a:pt x="143" y="2"/>
                    </a:lnTo>
                    <a:lnTo>
                      <a:pt x="78" y="30"/>
                    </a:lnTo>
                    <a:lnTo>
                      <a:pt x="51" y="53"/>
                    </a:lnTo>
                    <a:lnTo>
                      <a:pt x="27" y="80"/>
                    </a:lnTo>
                    <a:lnTo>
                      <a:pt x="0" y="146"/>
                    </a:lnTo>
                    <a:lnTo>
                      <a:pt x="0" y="215"/>
                    </a:lnTo>
                    <a:lnTo>
                      <a:pt x="27" y="281"/>
                    </a:lnTo>
                    <a:lnTo>
                      <a:pt x="51" y="308"/>
                    </a:lnTo>
                    <a:lnTo>
                      <a:pt x="124" y="382"/>
                    </a:lnTo>
                    <a:lnTo>
                      <a:pt x="559" y="382"/>
                    </a:lnTo>
                    <a:lnTo>
                      <a:pt x="559" y="382"/>
                    </a:lnTo>
                    <a:lnTo>
                      <a:pt x="559" y="382"/>
                    </a:lnTo>
                    <a:lnTo>
                      <a:pt x="593" y="384"/>
                    </a:lnTo>
                    <a:lnTo>
                      <a:pt x="654" y="407"/>
                    </a:lnTo>
                    <a:lnTo>
                      <a:pt x="682" y="430"/>
                    </a:lnTo>
                    <a:close/>
                  </a:path>
                </a:pathLst>
              </a:custGeom>
              <a:solidFill>
                <a:schemeClr val="accent1"/>
              </a:solidFill>
              <a:ln>
                <a:solidFill>
                  <a:schemeClr val="accent1"/>
                </a:solidFill>
              </a:ln>
            </p:spPr>
            <p:txBody>
              <a:bodyPr vert="horz" wrap="square" lIns="68580" tIns="34290" rIns="68580" bIns="34290" numCol="1" anchor="t" anchorCtr="0" compatLnSpc="1">
                <a:prstTxWarp prst="textNoShape">
                  <a:avLst/>
                </a:prstTxWarp>
              </a:bodyPr>
              <a:lstStyle/>
              <a:p>
                <a:endParaRPr lang="en-US"/>
              </a:p>
            </p:txBody>
          </p:sp>
          <p:sp>
            <p:nvSpPr>
              <p:cNvPr id="173" name="Freeform 134">
                <a:extLst>
                  <a:ext uri="{FF2B5EF4-FFF2-40B4-BE49-F238E27FC236}">
                    <a16:creationId xmlns:a16="http://schemas.microsoft.com/office/drawing/2014/main" id="{963ABAA2-B97F-4C00-AFB0-244898F67A00}"/>
                  </a:ext>
                </a:extLst>
              </p:cNvPr>
              <p:cNvSpPr>
                <a:spLocks/>
              </p:cNvSpPr>
              <p:nvPr/>
            </p:nvSpPr>
            <p:spPr bwMode="auto">
              <a:xfrm>
                <a:off x="4506457" y="3003137"/>
                <a:ext cx="202325" cy="84186"/>
              </a:xfrm>
              <a:custGeom>
                <a:avLst/>
                <a:gdLst>
                  <a:gd name="T0" fmla="*/ 180 w 435"/>
                  <a:gd name="T1" fmla="*/ 181 h 181"/>
                  <a:gd name="T2" fmla="*/ 309 w 435"/>
                  <a:gd name="T3" fmla="*/ 53 h 181"/>
                  <a:gd name="T4" fmla="*/ 336 w 435"/>
                  <a:gd name="T5" fmla="*/ 29 h 181"/>
                  <a:gd name="T6" fmla="*/ 402 w 435"/>
                  <a:gd name="T7" fmla="*/ 2 h 181"/>
                  <a:gd name="T8" fmla="*/ 435 w 435"/>
                  <a:gd name="T9" fmla="*/ 0 h 181"/>
                  <a:gd name="T10" fmla="*/ 435 w 435"/>
                  <a:gd name="T11" fmla="*/ 0 h 181"/>
                  <a:gd name="T12" fmla="*/ 0 w 435"/>
                  <a:gd name="T13" fmla="*/ 0 h 181"/>
                  <a:gd name="T14" fmla="*/ 0 w 435"/>
                  <a:gd name="T15" fmla="*/ 0 h 181"/>
                  <a:gd name="T16" fmla="*/ 0 w 435"/>
                  <a:gd name="T17" fmla="*/ 0 h 181"/>
                  <a:gd name="T18" fmla="*/ 180 w 435"/>
                  <a:gd name="T19" fmla="*/ 181 h 181"/>
                  <a:gd name="T20" fmla="*/ 180 w 435"/>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181">
                    <a:moveTo>
                      <a:pt x="180" y="181"/>
                    </a:moveTo>
                    <a:lnTo>
                      <a:pt x="309" y="53"/>
                    </a:lnTo>
                    <a:lnTo>
                      <a:pt x="336" y="29"/>
                    </a:lnTo>
                    <a:lnTo>
                      <a:pt x="402" y="2"/>
                    </a:lnTo>
                    <a:lnTo>
                      <a:pt x="435" y="0"/>
                    </a:lnTo>
                    <a:lnTo>
                      <a:pt x="435" y="0"/>
                    </a:lnTo>
                    <a:lnTo>
                      <a:pt x="0" y="0"/>
                    </a:lnTo>
                    <a:lnTo>
                      <a:pt x="0" y="0"/>
                    </a:lnTo>
                    <a:lnTo>
                      <a:pt x="0" y="0"/>
                    </a:lnTo>
                    <a:lnTo>
                      <a:pt x="180" y="181"/>
                    </a:lnTo>
                    <a:lnTo>
                      <a:pt x="180" y="181"/>
                    </a:lnTo>
                    <a:close/>
                  </a:path>
                </a:pathLst>
              </a:custGeom>
              <a:solidFill>
                <a:srgbClr val="4288CF"/>
              </a:solidFill>
              <a:ln>
                <a:solidFill>
                  <a:srgbClr val="4288CF"/>
                </a:solidFill>
              </a:ln>
            </p:spPr>
            <p:txBody>
              <a:bodyPr vert="horz" wrap="square" lIns="68580" tIns="34290" rIns="68580" bIns="34290" numCol="1" anchor="t" anchorCtr="0" compatLnSpc="1">
                <a:prstTxWarp prst="textNoShape">
                  <a:avLst/>
                </a:prstTxWarp>
              </a:bodyPr>
              <a:lstStyle/>
              <a:p>
                <a:endParaRPr lang="en-US"/>
              </a:p>
            </p:txBody>
          </p:sp>
          <p:sp>
            <p:nvSpPr>
              <p:cNvPr id="174" name="Freeform 135">
                <a:extLst>
                  <a:ext uri="{FF2B5EF4-FFF2-40B4-BE49-F238E27FC236}">
                    <a16:creationId xmlns:a16="http://schemas.microsoft.com/office/drawing/2014/main" id="{2B987148-F7F9-4F60-A164-F9AE6EB9BB73}"/>
                  </a:ext>
                </a:extLst>
              </p:cNvPr>
              <p:cNvSpPr>
                <a:spLocks/>
              </p:cNvSpPr>
              <p:nvPr/>
            </p:nvSpPr>
            <p:spPr bwMode="auto">
              <a:xfrm>
                <a:off x="4506457" y="3003137"/>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1923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5" name="Freeform 136">
                <a:extLst>
                  <a:ext uri="{FF2B5EF4-FFF2-40B4-BE49-F238E27FC236}">
                    <a16:creationId xmlns:a16="http://schemas.microsoft.com/office/drawing/2014/main" id="{A937B79C-ECC5-4DFB-BA37-9D4CEDB41322}"/>
                  </a:ext>
                </a:extLst>
              </p:cNvPr>
              <p:cNvSpPr>
                <a:spLocks/>
              </p:cNvSpPr>
              <p:nvPr/>
            </p:nvSpPr>
            <p:spPr bwMode="auto">
              <a:xfrm>
                <a:off x="4590178" y="3003137"/>
                <a:ext cx="203255" cy="167906"/>
              </a:xfrm>
              <a:custGeom>
                <a:avLst/>
                <a:gdLst>
                  <a:gd name="T0" fmla="*/ 129 w 437"/>
                  <a:gd name="T1" fmla="*/ 308 h 361"/>
                  <a:gd name="T2" fmla="*/ 156 w 437"/>
                  <a:gd name="T3" fmla="*/ 333 h 361"/>
                  <a:gd name="T4" fmla="*/ 222 w 437"/>
                  <a:gd name="T5" fmla="*/ 359 h 361"/>
                  <a:gd name="T6" fmla="*/ 255 w 437"/>
                  <a:gd name="T7" fmla="*/ 361 h 361"/>
                  <a:gd name="T8" fmla="*/ 285 w 437"/>
                  <a:gd name="T9" fmla="*/ 359 h 361"/>
                  <a:gd name="T10" fmla="*/ 312 w 437"/>
                  <a:gd name="T11" fmla="*/ 352 h 361"/>
                  <a:gd name="T12" fmla="*/ 321 w 437"/>
                  <a:gd name="T13" fmla="*/ 350 h 361"/>
                  <a:gd name="T14" fmla="*/ 327 w 437"/>
                  <a:gd name="T15" fmla="*/ 346 h 361"/>
                  <a:gd name="T16" fmla="*/ 331 w 437"/>
                  <a:gd name="T17" fmla="*/ 346 h 361"/>
                  <a:gd name="T18" fmla="*/ 334 w 437"/>
                  <a:gd name="T19" fmla="*/ 344 h 361"/>
                  <a:gd name="T20" fmla="*/ 336 w 437"/>
                  <a:gd name="T21" fmla="*/ 342 h 361"/>
                  <a:gd name="T22" fmla="*/ 338 w 437"/>
                  <a:gd name="T23" fmla="*/ 342 h 361"/>
                  <a:gd name="T24" fmla="*/ 359 w 437"/>
                  <a:gd name="T25" fmla="*/ 329 h 361"/>
                  <a:gd name="T26" fmla="*/ 378 w 437"/>
                  <a:gd name="T27" fmla="*/ 314 h 361"/>
                  <a:gd name="T28" fmla="*/ 384 w 437"/>
                  <a:gd name="T29" fmla="*/ 308 h 361"/>
                  <a:gd name="T30" fmla="*/ 401 w 437"/>
                  <a:gd name="T31" fmla="*/ 289 h 361"/>
                  <a:gd name="T32" fmla="*/ 424 w 437"/>
                  <a:gd name="T33" fmla="*/ 249 h 361"/>
                  <a:gd name="T34" fmla="*/ 431 w 437"/>
                  <a:gd name="T35" fmla="*/ 228 h 361"/>
                  <a:gd name="T36" fmla="*/ 433 w 437"/>
                  <a:gd name="T37" fmla="*/ 221 h 361"/>
                  <a:gd name="T38" fmla="*/ 433 w 437"/>
                  <a:gd name="T39" fmla="*/ 215 h 361"/>
                  <a:gd name="T40" fmla="*/ 437 w 437"/>
                  <a:gd name="T41" fmla="*/ 198 h 361"/>
                  <a:gd name="T42" fmla="*/ 437 w 437"/>
                  <a:gd name="T43" fmla="*/ 181 h 361"/>
                  <a:gd name="T44" fmla="*/ 437 w 437"/>
                  <a:gd name="T45" fmla="*/ 175 h 361"/>
                  <a:gd name="T46" fmla="*/ 437 w 437"/>
                  <a:gd name="T47" fmla="*/ 171 h 361"/>
                  <a:gd name="T48" fmla="*/ 437 w 437"/>
                  <a:gd name="T49" fmla="*/ 171 h 361"/>
                  <a:gd name="T50" fmla="*/ 437 w 437"/>
                  <a:gd name="T51" fmla="*/ 171 h 361"/>
                  <a:gd name="T52" fmla="*/ 437 w 437"/>
                  <a:gd name="T53" fmla="*/ 171 h 361"/>
                  <a:gd name="T54" fmla="*/ 437 w 437"/>
                  <a:gd name="T55" fmla="*/ 171 h 361"/>
                  <a:gd name="T56" fmla="*/ 437 w 437"/>
                  <a:gd name="T57" fmla="*/ 169 h 361"/>
                  <a:gd name="T58" fmla="*/ 437 w 437"/>
                  <a:gd name="T59" fmla="*/ 169 h 361"/>
                  <a:gd name="T60" fmla="*/ 437 w 437"/>
                  <a:gd name="T61" fmla="*/ 169 h 361"/>
                  <a:gd name="T62" fmla="*/ 435 w 437"/>
                  <a:gd name="T63" fmla="*/ 160 h 361"/>
                  <a:gd name="T64" fmla="*/ 435 w 437"/>
                  <a:gd name="T65" fmla="*/ 152 h 361"/>
                  <a:gd name="T66" fmla="*/ 435 w 437"/>
                  <a:gd name="T67" fmla="*/ 152 h 361"/>
                  <a:gd name="T68" fmla="*/ 433 w 437"/>
                  <a:gd name="T69" fmla="*/ 150 h 361"/>
                  <a:gd name="T70" fmla="*/ 433 w 437"/>
                  <a:gd name="T71" fmla="*/ 141 h 361"/>
                  <a:gd name="T72" fmla="*/ 431 w 437"/>
                  <a:gd name="T73" fmla="*/ 135 h 361"/>
                  <a:gd name="T74" fmla="*/ 431 w 437"/>
                  <a:gd name="T75" fmla="*/ 135 h 361"/>
                  <a:gd name="T76" fmla="*/ 431 w 437"/>
                  <a:gd name="T77" fmla="*/ 135 h 361"/>
                  <a:gd name="T78" fmla="*/ 424 w 437"/>
                  <a:gd name="T79" fmla="*/ 112 h 361"/>
                  <a:gd name="T80" fmla="*/ 401 w 437"/>
                  <a:gd name="T81" fmla="*/ 72 h 361"/>
                  <a:gd name="T82" fmla="*/ 384 w 437"/>
                  <a:gd name="T83" fmla="*/ 53 h 361"/>
                  <a:gd name="T84" fmla="*/ 378 w 437"/>
                  <a:gd name="T85" fmla="*/ 48 h 361"/>
                  <a:gd name="T86" fmla="*/ 355 w 437"/>
                  <a:gd name="T87" fmla="*/ 29 h 361"/>
                  <a:gd name="T88" fmla="*/ 304 w 437"/>
                  <a:gd name="T89" fmla="*/ 6 h 361"/>
                  <a:gd name="T90" fmla="*/ 274 w 437"/>
                  <a:gd name="T91" fmla="*/ 2 h 361"/>
                  <a:gd name="T92" fmla="*/ 274 w 437"/>
                  <a:gd name="T93" fmla="*/ 2 h 361"/>
                  <a:gd name="T94" fmla="*/ 274 w 437"/>
                  <a:gd name="T95" fmla="*/ 2 h 361"/>
                  <a:gd name="T96" fmla="*/ 264 w 437"/>
                  <a:gd name="T97" fmla="*/ 0 h 361"/>
                  <a:gd name="T98" fmla="*/ 255 w 437"/>
                  <a:gd name="T99" fmla="*/ 0 h 361"/>
                  <a:gd name="T100" fmla="*/ 255 w 437"/>
                  <a:gd name="T101" fmla="*/ 0 h 361"/>
                  <a:gd name="T102" fmla="*/ 222 w 437"/>
                  <a:gd name="T103" fmla="*/ 2 h 361"/>
                  <a:gd name="T104" fmla="*/ 156 w 437"/>
                  <a:gd name="T105" fmla="*/ 29 h 361"/>
                  <a:gd name="T106" fmla="*/ 129 w 437"/>
                  <a:gd name="T107" fmla="*/ 53 h 361"/>
                  <a:gd name="T108" fmla="*/ 0 w 437"/>
                  <a:gd name="T109" fmla="*/ 181 h 361"/>
                  <a:gd name="T110" fmla="*/ 129 w 437"/>
                  <a:gd name="T111" fmla="*/ 30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7" h="361">
                    <a:moveTo>
                      <a:pt x="129" y="308"/>
                    </a:moveTo>
                    <a:lnTo>
                      <a:pt x="156" y="333"/>
                    </a:lnTo>
                    <a:lnTo>
                      <a:pt x="222" y="359"/>
                    </a:lnTo>
                    <a:lnTo>
                      <a:pt x="255" y="361"/>
                    </a:lnTo>
                    <a:lnTo>
                      <a:pt x="285" y="359"/>
                    </a:lnTo>
                    <a:lnTo>
                      <a:pt x="312" y="352"/>
                    </a:lnTo>
                    <a:lnTo>
                      <a:pt x="321" y="350"/>
                    </a:lnTo>
                    <a:lnTo>
                      <a:pt x="327" y="346"/>
                    </a:lnTo>
                    <a:lnTo>
                      <a:pt x="331" y="346"/>
                    </a:lnTo>
                    <a:lnTo>
                      <a:pt x="334" y="344"/>
                    </a:lnTo>
                    <a:lnTo>
                      <a:pt x="336" y="342"/>
                    </a:lnTo>
                    <a:lnTo>
                      <a:pt x="338" y="342"/>
                    </a:lnTo>
                    <a:lnTo>
                      <a:pt x="359" y="329"/>
                    </a:lnTo>
                    <a:lnTo>
                      <a:pt x="378" y="314"/>
                    </a:lnTo>
                    <a:lnTo>
                      <a:pt x="384" y="308"/>
                    </a:lnTo>
                    <a:lnTo>
                      <a:pt x="401" y="289"/>
                    </a:lnTo>
                    <a:lnTo>
                      <a:pt x="424" y="249"/>
                    </a:lnTo>
                    <a:lnTo>
                      <a:pt x="431" y="228"/>
                    </a:lnTo>
                    <a:lnTo>
                      <a:pt x="433" y="221"/>
                    </a:lnTo>
                    <a:lnTo>
                      <a:pt x="433" y="215"/>
                    </a:lnTo>
                    <a:lnTo>
                      <a:pt x="437" y="198"/>
                    </a:lnTo>
                    <a:lnTo>
                      <a:pt x="437" y="181"/>
                    </a:lnTo>
                    <a:lnTo>
                      <a:pt x="437" y="175"/>
                    </a:lnTo>
                    <a:lnTo>
                      <a:pt x="437" y="171"/>
                    </a:lnTo>
                    <a:lnTo>
                      <a:pt x="437" y="171"/>
                    </a:lnTo>
                    <a:lnTo>
                      <a:pt x="437" y="171"/>
                    </a:lnTo>
                    <a:lnTo>
                      <a:pt x="437" y="171"/>
                    </a:lnTo>
                    <a:lnTo>
                      <a:pt x="437" y="171"/>
                    </a:lnTo>
                    <a:lnTo>
                      <a:pt x="437" y="169"/>
                    </a:lnTo>
                    <a:lnTo>
                      <a:pt x="437" y="169"/>
                    </a:lnTo>
                    <a:lnTo>
                      <a:pt x="437" y="169"/>
                    </a:lnTo>
                    <a:lnTo>
                      <a:pt x="435" y="160"/>
                    </a:lnTo>
                    <a:lnTo>
                      <a:pt x="435" y="152"/>
                    </a:lnTo>
                    <a:lnTo>
                      <a:pt x="435" y="152"/>
                    </a:lnTo>
                    <a:lnTo>
                      <a:pt x="433" y="150"/>
                    </a:lnTo>
                    <a:lnTo>
                      <a:pt x="433" y="141"/>
                    </a:lnTo>
                    <a:lnTo>
                      <a:pt x="431" y="135"/>
                    </a:lnTo>
                    <a:lnTo>
                      <a:pt x="431" y="135"/>
                    </a:lnTo>
                    <a:lnTo>
                      <a:pt x="431" y="135"/>
                    </a:lnTo>
                    <a:lnTo>
                      <a:pt x="424" y="112"/>
                    </a:lnTo>
                    <a:lnTo>
                      <a:pt x="401" y="72"/>
                    </a:lnTo>
                    <a:lnTo>
                      <a:pt x="384" y="53"/>
                    </a:lnTo>
                    <a:lnTo>
                      <a:pt x="378" y="48"/>
                    </a:lnTo>
                    <a:lnTo>
                      <a:pt x="355" y="29"/>
                    </a:lnTo>
                    <a:lnTo>
                      <a:pt x="304" y="6"/>
                    </a:lnTo>
                    <a:lnTo>
                      <a:pt x="274" y="2"/>
                    </a:lnTo>
                    <a:lnTo>
                      <a:pt x="274" y="2"/>
                    </a:lnTo>
                    <a:lnTo>
                      <a:pt x="274" y="2"/>
                    </a:lnTo>
                    <a:lnTo>
                      <a:pt x="264" y="0"/>
                    </a:lnTo>
                    <a:lnTo>
                      <a:pt x="255" y="0"/>
                    </a:lnTo>
                    <a:lnTo>
                      <a:pt x="255" y="0"/>
                    </a:lnTo>
                    <a:lnTo>
                      <a:pt x="222" y="2"/>
                    </a:lnTo>
                    <a:lnTo>
                      <a:pt x="156" y="29"/>
                    </a:lnTo>
                    <a:lnTo>
                      <a:pt x="129" y="53"/>
                    </a:lnTo>
                    <a:lnTo>
                      <a:pt x="0" y="181"/>
                    </a:lnTo>
                    <a:lnTo>
                      <a:pt x="129" y="308"/>
                    </a:lnTo>
                    <a:close/>
                  </a:path>
                </a:pathLst>
              </a:custGeom>
              <a:solidFill>
                <a:srgbClr val="3961B6"/>
              </a:solidFill>
              <a:ln>
                <a:solidFill>
                  <a:srgbClr val="3961B6"/>
                </a:solidFill>
              </a:ln>
            </p:spPr>
            <p:txBody>
              <a:bodyPr vert="horz" wrap="square" lIns="68580" tIns="34290" rIns="68580" bIns="34290" numCol="1" anchor="t" anchorCtr="0" compatLnSpc="1">
                <a:prstTxWarp prst="textNoShape">
                  <a:avLst/>
                </a:prstTxWarp>
              </a:bodyPr>
              <a:lstStyle/>
              <a:p>
                <a:endParaRPr lang="en-US"/>
              </a:p>
            </p:txBody>
          </p:sp>
        </p:grpSp>
      </p:grpSp>
      <p:sp>
        <p:nvSpPr>
          <p:cNvPr id="177" name="TextBox 176">
            <a:extLst>
              <a:ext uri="{FF2B5EF4-FFF2-40B4-BE49-F238E27FC236}">
                <a16:creationId xmlns:a16="http://schemas.microsoft.com/office/drawing/2014/main" id="{8780B3DA-0794-4EDB-A085-99E824009709}"/>
              </a:ext>
            </a:extLst>
          </p:cNvPr>
          <p:cNvSpPr txBox="1"/>
          <p:nvPr/>
        </p:nvSpPr>
        <p:spPr>
          <a:xfrm>
            <a:off x="4981452" y="1575349"/>
            <a:ext cx="2093330" cy="261610"/>
          </a:xfrm>
          <a:prstGeom prst="rect">
            <a:avLst/>
          </a:prstGeom>
          <a:noFill/>
          <a:ln cap="rnd">
            <a:noFill/>
            <a:round/>
          </a:ln>
        </p:spPr>
        <p:txBody>
          <a:bodyPr wrap="square" rtlCol="0">
            <a:spAutoFit/>
          </a:bodyPr>
          <a:lstStyle/>
          <a:p>
            <a:r>
              <a:rPr lang="de-DE" sz="1100" dirty="0">
                <a:solidFill>
                  <a:schemeClr val="accent1"/>
                </a:solidFill>
                <a:latin typeface="+mn-lt"/>
              </a:rPr>
              <a:t>6. Webex Meeting is created</a:t>
            </a:r>
            <a:endParaRPr lang="es-ES_tradnl" sz="1100" dirty="0">
              <a:solidFill>
                <a:schemeClr val="accent1"/>
              </a:solidFill>
              <a:latin typeface="+mn-lt"/>
            </a:endParaRPr>
          </a:p>
        </p:txBody>
      </p:sp>
      <p:grpSp>
        <p:nvGrpSpPr>
          <p:cNvPr id="178" name="Group 177">
            <a:extLst>
              <a:ext uri="{FF2B5EF4-FFF2-40B4-BE49-F238E27FC236}">
                <a16:creationId xmlns:a16="http://schemas.microsoft.com/office/drawing/2014/main" id="{9C641D53-965E-452E-92D2-DF384DBC1739}"/>
              </a:ext>
            </a:extLst>
          </p:cNvPr>
          <p:cNvGrpSpPr/>
          <p:nvPr/>
        </p:nvGrpSpPr>
        <p:grpSpPr>
          <a:xfrm>
            <a:off x="5215855" y="1254184"/>
            <a:ext cx="1948302" cy="392440"/>
            <a:chOff x="1345435" y="1613412"/>
            <a:chExt cx="1948302" cy="392440"/>
          </a:xfrm>
        </p:grpSpPr>
        <p:sp>
          <p:nvSpPr>
            <p:cNvPr id="179" name="Freeform 196">
              <a:extLst>
                <a:ext uri="{FF2B5EF4-FFF2-40B4-BE49-F238E27FC236}">
                  <a16:creationId xmlns:a16="http://schemas.microsoft.com/office/drawing/2014/main" id="{151CD239-8EE0-45BB-B95E-DB989F67787B}"/>
                </a:ext>
              </a:extLst>
            </p:cNvPr>
            <p:cNvSpPr>
              <a:spLocks/>
            </p:cNvSpPr>
            <p:nvPr/>
          </p:nvSpPr>
          <p:spPr bwMode="auto">
            <a:xfrm>
              <a:off x="1345435" y="1748710"/>
              <a:ext cx="1793015" cy="125930"/>
            </a:xfrm>
            <a:custGeom>
              <a:avLst/>
              <a:gdLst>
                <a:gd name="T0" fmla="*/ 180 w 5140"/>
                <a:gd name="T1" fmla="*/ 361 h 361"/>
                <a:gd name="T2" fmla="*/ 4958 w 5140"/>
                <a:gd name="T3" fmla="*/ 361 h 361"/>
                <a:gd name="T4" fmla="*/ 5140 w 5140"/>
                <a:gd name="T5" fmla="*/ 180 h 361"/>
                <a:gd name="T6" fmla="*/ 4960 w 5140"/>
                <a:gd name="T7" fmla="*/ 0 h 361"/>
                <a:gd name="T8" fmla="*/ 182 w 5140"/>
                <a:gd name="T9" fmla="*/ 0 h 361"/>
                <a:gd name="T10" fmla="*/ 144 w 5140"/>
                <a:gd name="T11" fmla="*/ 3 h 361"/>
                <a:gd name="T12" fmla="*/ 80 w 5140"/>
                <a:gd name="T13" fmla="*/ 30 h 361"/>
                <a:gd name="T14" fmla="*/ 30 w 5140"/>
                <a:gd name="T15" fmla="*/ 79 h 361"/>
                <a:gd name="T16" fmla="*/ 2 w 5140"/>
                <a:gd name="T17" fmla="*/ 144 h 361"/>
                <a:gd name="T18" fmla="*/ 0 w 5140"/>
                <a:gd name="T19" fmla="*/ 182 h 361"/>
                <a:gd name="T20" fmla="*/ 2 w 5140"/>
                <a:gd name="T21" fmla="*/ 203 h 361"/>
                <a:gd name="T22" fmla="*/ 11 w 5140"/>
                <a:gd name="T23" fmla="*/ 245 h 361"/>
                <a:gd name="T24" fmla="*/ 42 w 5140"/>
                <a:gd name="T25" fmla="*/ 300 h 361"/>
                <a:gd name="T26" fmla="*/ 74 w 5140"/>
                <a:gd name="T27" fmla="*/ 328 h 361"/>
                <a:gd name="T28" fmla="*/ 97 w 5140"/>
                <a:gd name="T29" fmla="*/ 342 h 361"/>
                <a:gd name="T30" fmla="*/ 150 w 5140"/>
                <a:gd name="T31" fmla="*/ 359 h 361"/>
                <a:gd name="T32" fmla="*/ 180 w 5140"/>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40" h="361">
                  <a:moveTo>
                    <a:pt x="180" y="361"/>
                  </a:moveTo>
                  <a:lnTo>
                    <a:pt x="4958" y="361"/>
                  </a:lnTo>
                  <a:lnTo>
                    <a:pt x="5140" y="180"/>
                  </a:lnTo>
                  <a:lnTo>
                    <a:pt x="4960" y="0"/>
                  </a:lnTo>
                  <a:lnTo>
                    <a:pt x="182" y="0"/>
                  </a:lnTo>
                  <a:lnTo>
                    <a:pt x="144" y="3"/>
                  </a:lnTo>
                  <a:lnTo>
                    <a:pt x="80" y="30"/>
                  </a:lnTo>
                  <a:lnTo>
                    <a:pt x="30" y="79"/>
                  </a:lnTo>
                  <a:lnTo>
                    <a:pt x="2" y="144"/>
                  </a:lnTo>
                  <a:lnTo>
                    <a:pt x="0" y="182"/>
                  </a:lnTo>
                  <a:lnTo>
                    <a:pt x="2" y="203"/>
                  </a:lnTo>
                  <a:lnTo>
                    <a:pt x="11" y="245"/>
                  </a:lnTo>
                  <a:lnTo>
                    <a:pt x="42" y="300"/>
                  </a:lnTo>
                  <a:lnTo>
                    <a:pt x="74" y="328"/>
                  </a:lnTo>
                  <a:lnTo>
                    <a:pt x="97" y="342"/>
                  </a:lnTo>
                  <a:lnTo>
                    <a:pt x="150" y="359"/>
                  </a:lnTo>
                  <a:lnTo>
                    <a:pt x="180" y="361"/>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grpSp>
          <p:nvGrpSpPr>
            <p:cNvPr id="180" name="Group 179">
              <a:extLst>
                <a:ext uri="{FF2B5EF4-FFF2-40B4-BE49-F238E27FC236}">
                  <a16:creationId xmlns:a16="http://schemas.microsoft.com/office/drawing/2014/main" id="{A61DB358-3CBB-4B36-9F67-089868D36B22}"/>
                </a:ext>
              </a:extLst>
            </p:cNvPr>
            <p:cNvGrpSpPr/>
            <p:nvPr/>
          </p:nvGrpSpPr>
          <p:grpSpPr>
            <a:xfrm>
              <a:off x="3035249" y="1613412"/>
              <a:ext cx="258488" cy="392440"/>
              <a:chOff x="4046999" y="1952976"/>
              <a:chExt cx="344650" cy="523253"/>
            </a:xfrm>
          </p:grpSpPr>
          <p:sp>
            <p:nvSpPr>
              <p:cNvPr id="181" name="Freeform 124">
                <a:extLst>
                  <a:ext uri="{FF2B5EF4-FFF2-40B4-BE49-F238E27FC236}">
                    <a16:creationId xmlns:a16="http://schemas.microsoft.com/office/drawing/2014/main" id="{59DF8A65-DE89-43B3-A846-8ED44226FEE1}"/>
                  </a:ext>
                </a:extLst>
              </p:cNvPr>
              <p:cNvSpPr>
                <a:spLocks/>
              </p:cNvSpPr>
              <p:nvPr/>
            </p:nvSpPr>
            <p:spPr bwMode="auto">
              <a:xfrm>
                <a:off x="4046999" y="2275765"/>
                <a:ext cx="318138" cy="200464"/>
              </a:xfrm>
              <a:custGeom>
                <a:avLst/>
                <a:gdLst>
                  <a:gd name="T0" fmla="*/ 177 w 684"/>
                  <a:gd name="T1" fmla="*/ 431 h 431"/>
                  <a:gd name="T2" fmla="*/ 213 w 684"/>
                  <a:gd name="T3" fmla="*/ 428 h 431"/>
                  <a:gd name="T4" fmla="*/ 279 w 684"/>
                  <a:gd name="T5" fmla="*/ 403 h 431"/>
                  <a:gd name="T6" fmla="*/ 306 w 684"/>
                  <a:gd name="T7" fmla="*/ 378 h 431"/>
                  <a:gd name="T8" fmla="*/ 684 w 684"/>
                  <a:gd name="T9" fmla="*/ 0 h 431"/>
                  <a:gd name="T10" fmla="*/ 653 w 684"/>
                  <a:gd name="T11" fmla="*/ 25 h 431"/>
                  <a:gd name="T12" fmla="*/ 619 w 684"/>
                  <a:gd name="T13" fmla="*/ 38 h 431"/>
                  <a:gd name="T14" fmla="*/ 591 w 684"/>
                  <a:gd name="T15" fmla="*/ 46 h 431"/>
                  <a:gd name="T16" fmla="*/ 562 w 684"/>
                  <a:gd name="T17" fmla="*/ 49 h 431"/>
                  <a:gd name="T18" fmla="*/ 125 w 684"/>
                  <a:gd name="T19" fmla="*/ 49 h 431"/>
                  <a:gd name="T20" fmla="*/ 125 w 684"/>
                  <a:gd name="T21" fmla="*/ 49 h 431"/>
                  <a:gd name="T22" fmla="*/ 127 w 684"/>
                  <a:gd name="T23" fmla="*/ 49 h 431"/>
                  <a:gd name="T24" fmla="*/ 51 w 684"/>
                  <a:gd name="T25" fmla="*/ 125 h 431"/>
                  <a:gd name="T26" fmla="*/ 28 w 684"/>
                  <a:gd name="T27" fmla="*/ 152 h 431"/>
                  <a:gd name="T28" fmla="*/ 0 w 684"/>
                  <a:gd name="T29" fmla="*/ 217 h 431"/>
                  <a:gd name="T30" fmla="*/ 0 w 684"/>
                  <a:gd name="T31" fmla="*/ 287 h 431"/>
                  <a:gd name="T32" fmla="*/ 28 w 684"/>
                  <a:gd name="T33" fmla="*/ 350 h 431"/>
                  <a:gd name="T34" fmla="*/ 51 w 684"/>
                  <a:gd name="T35" fmla="*/ 380 h 431"/>
                  <a:gd name="T36" fmla="*/ 53 w 684"/>
                  <a:gd name="T37" fmla="*/ 380 h 431"/>
                  <a:gd name="T38" fmla="*/ 55 w 684"/>
                  <a:gd name="T39" fmla="*/ 382 h 431"/>
                  <a:gd name="T40" fmla="*/ 82 w 684"/>
                  <a:gd name="T41" fmla="*/ 405 h 431"/>
                  <a:gd name="T42" fmla="*/ 146 w 684"/>
                  <a:gd name="T43" fmla="*/ 428 h 431"/>
                  <a:gd name="T44" fmla="*/ 177 w 684"/>
                  <a:gd name="T45"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4" h="431">
                    <a:moveTo>
                      <a:pt x="177" y="431"/>
                    </a:moveTo>
                    <a:lnTo>
                      <a:pt x="213" y="428"/>
                    </a:lnTo>
                    <a:lnTo>
                      <a:pt x="279" y="403"/>
                    </a:lnTo>
                    <a:lnTo>
                      <a:pt x="306" y="378"/>
                    </a:lnTo>
                    <a:lnTo>
                      <a:pt x="684" y="0"/>
                    </a:lnTo>
                    <a:lnTo>
                      <a:pt x="653" y="25"/>
                    </a:lnTo>
                    <a:lnTo>
                      <a:pt x="619" y="38"/>
                    </a:lnTo>
                    <a:lnTo>
                      <a:pt x="591" y="46"/>
                    </a:lnTo>
                    <a:lnTo>
                      <a:pt x="562" y="49"/>
                    </a:lnTo>
                    <a:lnTo>
                      <a:pt x="125" y="49"/>
                    </a:lnTo>
                    <a:lnTo>
                      <a:pt x="125" y="49"/>
                    </a:lnTo>
                    <a:lnTo>
                      <a:pt x="127" y="49"/>
                    </a:lnTo>
                    <a:lnTo>
                      <a:pt x="51" y="125"/>
                    </a:lnTo>
                    <a:lnTo>
                      <a:pt x="28" y="152"/>
                    </a:lnTo>
                    <a:lnTo>
                      <a:pt x="0" y="217"/>
                    </a:lnTo>
                    <a:lnTo>
                      <a:pt x="0" y="287"/>
                    </a:lnTo>
                    <a:lnTo>
                      <a:pt x="28" y="350"/>
                    </a:lnTo>
                    <a:lnTo>
                      <a:pt x="51" y="380"/>
                    </a:lnTo>
                    <a:lnTo>
                      <a:pt x="53" y="380"/>
                    </a:lnTo>
                    <a:lnTo>
                      <a:pt x="55" y="382"/>
                    </a:lnTo>
                    <a:lnTo>
                      <a:pt x="82" y="405"/>
                    </a:lnTo>
                    <a:lnTo>
                      <a:pt x="146" y="428"/>
                    </a:lnTo>
                    <a:lnTo>
                      <a:pt x="177" y="431"/>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sp>
            <p:nvSpPr>
              <p:cNvPr id="182" name="Freeform 125">
                <a:extLst>
                  <a:ext uri="{FF2B5EF4-FFF2-40B4-BE49-F238E27FC236}">
                    <a16:creationId xmlns:a16="http://schemas.microsoft.com/office/drawing/2014/main" id="{5BB4F371-CB72-47AC-93A7-EBF5270F43F9}"/>
                  </a:ext>
                </a:extLst>
              </p:cNvPr>
              <p:cNvSpPr>
                <a:spLocks/>
              </p:cNvSpPr>
              <p:nvPr/>
            </p:nvSpPr>
            <p:spPr bwMode="auto">
              <a:xfrm>
                <a:off x="4105139" y="2213905"/>
                <a:ext cx="229766" cy="84651"/>
              </a:xfrm>
              <a:custGeom>
                <a:avLst/>
                <a:gdLst>
                  <a:gd name="T0" fmla="*/ 0 w 494"/>
                  <a:gd name="T1" fmla="*/ 182 h 182"/>
                  <a:gd name="T2" fmla="*/ 437 w 494"/>
                  <a:gd name="T3" fmla="*/ 182 h 182"/>
                  <a:gd name="T4" fmla="*/ 466 w 494"/>
                  <a:gd name="T5" fmla="*/ 179 h 182"/>
                  <a:gd name="T6" fmla="*/ 494 w 494"/>
                  <a:gd name="T7" fmla="*/ 171 h 182"/>
                  <a:gd name="T8" fmla="*/ 464 w 494"/>
                  <a:gd name="T9" fmla="*/ 179 h 182"/>
                  <a:gd name="T10" fmla="*/ 437 w 494"/>
                  <a:gd name="T11" fmla="*/ 182 h 182"/>
                  <a:gd name="T12" fmla="*/ 401 w 494"/>
                  <a:gd name="T13" fmla="*/ 179 h 182"/>
                  <a:gd name="T14" fmla="*/ 335 w 494"/>
                  <a:gd name="T15" fmla="*/ 152 h 182"/>
                  <a:gd name="T16" fmla="*/ 308 w 494"/>
                  <a:gd name="T17" fmla="*/ 129 h 182"/>
                  <a:gd name="T18" fmla="*/ 181 w 494"/>
                  <a:gd name="T19" fmla="*/ 0 h 182"/>
                  <a:gd name="T20" fmla="*/ 0 w 494"/>
                  <a:gd name="T21" fmla="*/ 182 h 182"/>
                  <a:gd name="T22" fmla="*/ 0 w 494"/>
                  <a:gd name="T2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182">
                    <a:moveTo>
                      <a:pt x="0" y="182"/>
                    </a:moveTo>
                    <a:lnTo>
                      <a:pt x="437" y="182"/>
                    </a:lnTo>
                    <a:lnTo>
                      <a:pt x="466" y="179"/>
                    </a:lnTo>
                    <a:lnTo>
                      <a:pt x="494" y="171"/>
                    </a:lnTo>
                    <a:lnTo>
                      <a:pt x="464" y="179"/>
                    </a:lnTo>
                    <a:lnTo>
                      <a:pt x="437" y="182"/>
                    </a:lnTo>
                    <a:lnTo>
                      <a:pt x="401" y="179"/>
                    </a:lnTo>
                    <a:lnTo>
                      <a:pt x="335" y="152"/>
                    </a:lnTo>
                    <a:lnTo>
                      <a:pt x="308" y="129"/>
                    </a:lnTo>
                    <a:lnTo>
                      <a:pt x="181" y="0"/>
                    </a:lnTo>
                    <a:lnTo>
                      <a:pt x="0" y="182"/>
                    </a:lnTo>
                    <a:lnTo>
                      <a:pt x="0" y="182"/>
                    </a:lnTo>
                    <a:close/>
                  </a:path>
                </a:pathLst>
              </a:custGeom>
              <a:solidFill>
                <a:schemeClr val="tx2">
                  <a:lumMod val="75000"/>
                </a:schemeClr>
              </a:solidFill>
              <a:ln>
                <a:solidFill>
                  <a:schemeClr val="tx2">
                    <a:lumMod val="75000"/>
                  </a:schemeClr>
                </a:solidFill>
              </a:ln>
            </p:spPr>
            <p:txBody>
              <a:bodyPr vert="horz" wrap="square" lIns="68580" tIns="34290" rIns="68580" bIns="34290" numCol="1" anchor="t" anchorCtr="0" compatLnSpc="1">
                <a:prstTxWarp prst="textNoShape">
                  <a:avLst/>
                </a:prstTxWarp>
              </a:bodyPr>
              <a:lstStyle/>
              <a:p>
                <a:endParaRPr lang="en-US"/>
              </a:p>
            </p:txBody>
          </p:sp>
          <p:sp>
            <p:nvSpPr>
              <p:cNvPr id="183" name="Freeform 126">
                <a:extLst>
                  <a:ext uri="{FF2B5EF4-FFF2-40B4-BE49-F238E27FC236}">
                    <a16:creationId xmlns:a16="http://schemas.microsoft.com/office/drawing/2014/main" id="{625014DF-3C10-4403-84DE-9965F0A6CBB1}"/>
                  </a:ext>
                </a:extLst>
              </p:cNvPr>
              <p:cNvSpPr>
                <a:spLocks/>
              </p:cNvSpPr>
              <p:nvPr/>
            </p:nvSpPr>
            <p:spPr bwMode="auto">
              <a:xfrm>
                <a:off x="4046999" y="1952976"/>
                <a:ext cx="318138" cy="199069"/>
              </a:xfrm>
              <a:custGeom>
                <a:avLst/>
                <a:gdLst>
                  <a:gd name="T0" fmla="*/ 684 w 684"/>
                  <a:gd name="T1" fmla="*/ 428 h 428"/>
                  <a:gd name="T2" fmla="*/ 306 w 684"/>
                  <a:gd name="T3" fmla="*/ 51 h 428"/>
                  <a:gd name="T4" fmla="*/ 296 w 684"/>
                  <a:gd name="T5" fmla="*/ 42 h 428"/>
                  <a:gd name="T6" fmla="*/ 285 w 684"/>
                  <a:gd name="T7" fmla="*/ 34 h 428"/>
                  <a:gd name="T8" fmla="*/ 262 w 684"/>
                  <a:gd name="T9" fmla="*/ 19 h 428"/>
                  <a:gd name="T10" fmla="*/ 207 w 684"/>
                  <a:gd name="T11" fmla="*/ 0 h 428"/>
                  <a:gd name="T12" fmla="*/ 180 w 684"/>
                  <a:gd name="T13" fmla="*/ 0 h 428"/>
                  <a:gd name="T14" fmla="*/ 144 w 684"/>
                  <a:gd name="T15" fmla="*/ 2 h 428"/>
                  <a:gd name="T16" fmla="*/ 80 w 684"/>
                  <a:gd name="T17" fmla="*/ 27 h 428"/>
                  <a:gd name="T18" fmla="*/ 51 w 684"/>
                  <a:gd name="T19" fmla="*/ 53 h 428"/>
                  <a:gd name="T20" fmla="*/ 28 w 684"/>
                  <a:gd name="T21" fmla="*/ 80 h 428"/>
                  <a:gd name="T22" fmla="*/ 0 w 684"/>
                  <a:gd name="T23" fmla="*/ 145 h 428"/>
                  <a:gd name="T24" fmla="*/ 0 w 684"/>
                  <a:gd name="T25" fmla="*/ 215 h 428"/>
                  <a:gd name="T26" fmla="*/ 28 w 684"/>
                  <a:gd name="T27" fmla="*/ 281 h 428"/>
                  <a:gd name="T28" fmla="*/ 51 w 684"/>
                  <a:gd name="T29" fmla="*/ 308 h 428"/>
                  <a:gd name="T30" fmla="*/ 125 w 684"/>
                  <a:gd name="T31" fmla="*/ 382 h 428"/>
                  <a:gd name="T32" fmla="*/ 562 w 684"/>
                  <a:gd name="T33" fmla="*/ 382 h 428"/>
                  <a:gd name="T34" fmla="*/ 562 w 684"/>
                  <a:gd name="T35" fmla="*/ 382 h 428"/>
                  <a:gd name="T36" fmla="*/ 562 w 684"/>
                  <a:gd name="T37" fmla="*/ 382 h 428"/>
                  <a:gd name="T38" fmla="*/ 593 w 684"/>
                  <a:gd name="T39" fmla="*/ 384 h 428"/>
                  <a:gd name="T40" fmla="*/ 657 w 684"/>
                  <a:gd name="T41" fmla="*/ 407 h 428"/>
                  <a:gd name="T42" fmla="*/ 684 w 684"/>
                  <a:gd name="T43"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4" h="428">
                    <a:moveTo>
                      <a:pt x="684" y="428"/>
                    </a:moveTo>
                    <a:lnTo>
                      <a:pt x="306" y="51"/>
                    </a:lnTo>
                    <a:lnTo>
                      <a:pt x="296" y="42"/>
                    </a:lnTo>
                    <a:lnTo>
                      <a:pt x="285" y="34"/>
                    </a:lnTo>
                    <a:lnTo>
                      <a:pt x="262" y="19"/>
                    </a:lnTo>
                    <a:lnTo>
                      <a:pt x="207" y="0"/>
                    </a:lnTo>
                    <a:lnTo>
                      <a:pt x="180" y="0"/>
                    </a:lnTo>
                    <a:lnTo>
                      <a:pt x="144" y="2"/>
                    </a:lnTo>
                    <a:lnTo>
                      <a:pt x="80" y="27"/>
                    </a:lnTo>
                    <a:lnTo>
                      <a:pt x="51" y="53"/>
                    </a:lnTo>
                    <a:lnTo>
                      <a:pt x="28" y="80"/>
                    </a:lnTo>
                    <a:lnTo>
                      <a:pt x="0" y="145"/>
                    </a:lnTo>
                    <a:lnTo>
                      <a:pt x="0" y="215"/>
                    </a:lnTo>
                    <a:lnTo>
                      <a:pt x="28" y="281"/>
                    </a:lnTo>
                    <a:lnTo>
                      <a:pt x="51" y="308"/>
                    </a:lnTo>
                    <a:lnTo>
                      <a:pt x="125" y="382"/>
                    </a:lnTo>
                    <a:lnTo>
                      <a:pt x="562" y="382"/>
                    </a:lnTo>
                    <a:lnTo>
                      <a:pt x="562" y="382"/>
                    </a:lnTo>
                    <a:lnTo>
                      <a:pt x="562" y="382"/>
                    </a:lnTo>
                    <a:lnTo>
                      <a:pt x="593" y="384"/>
                    </a:lnTo>
                    <a:lnTo>
                      <a:pt x="657" y="407"/>
                    </a:lnTo>
                    <a:lnTo>
                      <a:pt x="684" y="428"/>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sp>
            <p:nvSpPr>
              <p:cNvPr id="184" name="Freeform 127">
                <a:extLst>
                  <a:ext uri="{FF2B5EF4-FFF2-40B4-BE49-F238E27FC236}">
                    <a16:creationId xmlns:a16="http://schemas.microsoft.com/office/drawing/2014/main" id="{EADFACAE-4D5A-4982-9C37-39110FEFEFC7}"/>
                  </a:ext>
                </a:extLst>
              </p:cNvPr>
              <p:cNvSpPr>
                <a:spLocks/>
              </p:cNvSpPr>
              <p:nvPr/>
            </p:nvSpPr>
            <p:spPr bwMode="auto">
              <a:xfrm>
                <a:off x="4105139" y="2130650"/>
                <a:ext cx="203255" cy="83256"/>
              </a:xfrm>
              <a:custGeom>
                <a:avLst/>
                <a:gdLst>
                  <a:gd name="T0" fmla="*/ 181 w 437"/>
                  <a:gd name="T1" fmla="*/ 179 h 179"/>
                  <a:gd name="T2" fmla="*/ 308 w 437"/>
                  <a:gd name="T3" fmla="*/ 53 h 179"/>
                  <a:gd name="T4" fmla="*/ 335 w 437"/>
                  <a:gd name="T5" fmla="*/ 27 h 179"/>
                  <a:gd name="T6" fmla="*/ 401 w 437"/>
                  <a:gd name="T7" fmla="*/ 2 h 179"/>
                  <a:gd name="T8" fmla="*/ 437 w 437"/>
                  <a:gd name="T9" fmla="*/ 0 h 179"/>
                  <a:gd name="T10" fmla="*/ 437 w 437"/>
                  <a:gd name="T11" fmla="*/ 0 h 179"/>
                  <a:gd name="T12" fmla="*/ 0 w 437"/>
                  <a:gd name="T13" fmla="*/ 0 h 179"/>
                  <a:gd name="T14" fmla="*/ 2 w 437"/>
                  <a:gd name="T15" fmla="*/ 0 h 179"/>
                  <a:gd name="T16" fmla="*/ 2 w 437"/>
                  <a:gd name="T17" fmla="*/ 0 h 179"/>
                  <a:gd name="T18" fmla="*/ 181 w 437"/>
                  <a:gd name="T19" fmla="*/ 179 h 179"/>
                  <a:gd name="T20" fmla="*/ 181 w 437"/>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179">
                    <a:moveTo>
                      <a:pt x="181" y="179"/>
                    </a:moveTo>
                    <a:lnTo>
                      <a:pt x="308" y="53"/>
                    </a:lnTo>
                    <a:lnTo>
                      <a:pt x="335" y="27"/>
                    </a:lnTo>
                    <a:lnTo>
                      <a:pt x="401" y="2"/>
                    </a:lnTo>
                    <a:lnTo>
                      <a:pt x="437" y="0"/>
                    </a:lnTo>
                    <a:lnTo>
                      <a:pt x="437" y="0"/>
                    </a:lnTo>
                    <a:lnTo>
                      <a:pt x="0" y="0"/>
                    </a:lnTo>
                    <a:lnTo>
                      <a:pt x="2" y="0"/>
                    </a:lnTo>
                    <a:lnTo>
                      <a:pt x="2" y="0"/>
                    </a:lnTo>
                    <a:lnTo>
                      <a:pt x="181" y="179"/>
                    </a:lnTo>
                    <a:lnTo>
                      <a:pt x="181" y="179"/>
                    </a:lnTo>
                    <a:close/>
                  </a:path>
                </a:pathLst>
              </a:custGeom>
              <a:solidFill>
                <a:schemeClr val="tx2">
                  <a:lumMod val="75000"/>
                </a:schemeClr>
              </a:solidFill>
              <a:ln>
                <a:solidFill>
                  <a:schemeClr val="tx2">
                    <a:lumMod val="75000"/>
                  </a:schemeClr>
                </a:solidFill>
              </a:ln>
            </p:spPr>
            <p:txBody>
              <a:bodyPr vert="horz" wrap="square" lIns="68580" tIns="34290" rIns="68580" bIns="34290" numCol="1" anchor="t" anchorCtr="0" compatLnSpc="1">
                <a:prstTxWarp prst="textNoShape">
                  <a:avLst/>
                </a:prstTxWarp>
              </a:bodyPr>
              <a:lstStyle/>
              <a:p>
                <a:endParaRPr lang="en-US"/>
              </a:p>
            </p:txBody>
          </p:sp>
          <p:sp>
            <p:nvSpPr>
              <p:cNvPr id="185" name="Freeform 129">
                <a:extLst>
                  <a:ext uri="{FF2B5EF4-FFF2-40B4-BE49-F238E27FC236}">
                    <a16:creationId xmlns:a16="http://schemas.microsoft.com/office/drawing/2014/main" id="{EEFFC984-9141-4D8A-BAE2-30FE9882A806}"/>
                  </a:ext>
                </a:extLst>
              </p:cNvPr>
              <p:cNvSpPr>
                <a:spLocks/>
              </p:cNvSpPr>
              <p:nvPr/>
            </p:nvSpPr>
            <p:spPr bwMode="auto">
              <a:xfrm>
                <a:off x="4189324" y="2130650"/>
                <a:ext cx="202325" cy="167906"/>
              </a:xfrm>
              <a:custGeom>
                <a:avLst/>
                <a:gdLst>
                  <a:gd name="T0" fmla="*/ 127 w 435"/>
                  <a:gd name="T1" fmla="*/ 308 h 361"/>
                  <a:gd name="T2" fmla="*/ 154 w 435"/>
                  <a:gd name="T3" fmla="*/ 331 h 361"/>
                  <a:gd name="T4" fmla="*/ 220 w 435"/>
                  <a:gd name="T5" fmla="*/ 358 h 361"/>
                  <a:gd name="T6" fmla="*/ 256 w 435"/>
                  <a:gd name="T7" fmla="*/ 361 h 361"/>
                  <a:gd name="T8" fmla="*/ 283 w 435"/>
                  <a:gd name="T9" fmla="*/ 358 h 361"/>
                  <a:gd name="T10" fmla="*/ 313 w 435"/>
                  <a:gd name="T11" fmla="*/ 350 h 361"/>
                  <a:gd name="T12" fmla="*/ 319 w 435"/>
                  <a:gd name="T13" fmla="*/ 348 h 361"/>
                  <a:gd name="T14" fmla="*/ 325 w 435"/>
                  <a:gd name="T15" fmla="*/ 346 h 361"/>
                  <a:gd name="T16" fmla="*/ 330 w 435"/>
                  <a:gd name="T17" fmla="*/ 344 h 361"/>
                  <a:gd name="T18" fmla="*/ 334 w 435"/>
                  <a:gd name="T19" fmla="*/ 342 h 361"/>
                  <a:gd name="T20" fmla="*/ 336 w 435"/>
                  <a:gd name="T21" fmla="*/ 342 h 361"/>
                  <a:gd name="T22" fmla="*/ 336 w 435"/>
                  <a:gd name="T23" fmla="*/ 340 h 361"/>
                  <a:gd name="T24" fmla="*/ 359 w 435"/>
                  <a:gd name="T25" fmla="*/ 329 h 361"/>
                  <a:gd name="T26" fmla="*/ 378 w 435"/>
                  <a:gd name="T27" fmla="*/ 312 h 361"/>
                  <a:gd name="T28" fmla="*/ 382 w 435"/>
                  <a:gd name="T29" fmla="*/ 308 h 361"/>
                  <a:gd name="T30" fmla="*/ 399 w 435"/>
                  <a:gd name="T31" fmla="*/ 289 h 361"/>
                  <a:gd name="T32" fmla="*/ 423 w 435"/>
                  <a:gd name="T33" fmla="*/ 249 h 361"/>
                  <a:gd name="T34" fmla="*/ 429 w 435"/>
                  <a:gd name="T35" fmla="*/ 226 h 361"/>
                  <a:gd name="T36" fmla="*/ 431 w 435"/>
                  <a:gd name="T37" fmla="*/ 219 h 361"/>
                  <a:gd name="T38" fmla="*/ 433 w 435"/>
                  <a:gd name="T39" fmla="*/ 215 h 361"/>
                  <a:gd name="T40" fmla="*/ 435 w 435"/>
                  <a:gd name="T41" fmla="*/ 196 h 361"/>
                  <a:gd name="T42" fmla="*/ 435 w 435"/>
                  <a:gd name="T43" fmla="*/ 179 h 361"/>
                  <a:gd name="T44" fmla="*/ 435 w 435"/>
                  <a:gd name="T45" fmla="*/ 175 h 361"/>
                  <a:gd name="T46" fmla="*/ 435 w 435"/>
                  <a:gd name="T47" fmla="*/ 171 h 361"/>
                  <a:gd name="T48" fmla="*/ 435 w 435"/>
                  <a:gd name="T49" fmla="*/ 171 h 361"/>
                  <a:gd name="T50" fmla="*/ 435 w 435"/>
                  <a:gd name="T51" fmla="*/ 169 h 361"/>
                  <a:gd name="T52" fmla="*/ 435 w 435"/>
                  <a:gd name="T53" fmla="*/ 169 h 361"/>
                  <a:gd name="T54" fmla="*/ 435 w 435"/>
                  <a:gd name="T55" fmla="*/ 169 h 361"/>
                  <a:gd name="T56" fmla="*/ 435 w 435"/>
                  <a:gd name="T57" fmla="*/ 169 h 361"/>
                  <a:gd name="T58" fmla="*/ 435 w 435"/>
                  <a:gd name="T59" fmla="*/ 169 h 361"/>
                  <a:gd name="T60" fmla="*/ 435 w 435"/>
                  <a:gd name="T61" fmla="*/ 160 h 361"/>
                  <a:gd name="T62" fmla="*/ 433 w 435"/>
                  <a:gd name="T63" fmla="*/ 152 h 361"/>
                  <a:gd name="T64" fmla="*/ 433 w 435"/>
                  <a:gd name="T65" fmla="*/ 150 h 361"/>
                  <a:gd name="T66" fmla="*/ 433 w 435"/>
                  <a:gd name="T67" fmla="*/ 147 h 361"/>
                  <a:gd name="T68" fmla="*/ 431 w 435"/>
                  <a:gd name="T69" fmla="*/ 141 h 361"/>
                  <a:gd name="T70" fmla="*/ 429 w 435"/>
                  <a:gd name="T71" fmla="*/ 135 h 361"/>
                  <a:gd name="T72" fmla="*/ 429 w 435"/>
                  <a:gd name="T73" fmla="*/ 133 h 361"/>
                  <a:gd name="T74" fmla="*/ 429 w 435"/>
                  <a:gd name="T75" fmla="*/ 133 h 361"/>
                  <a:gd name="T76" fmla="*/ 423 w 435"/>
                  <a:gd name="T77" fmla="*/ 112 h 361"/>
                  <a:gd name="T78" fmla="*/ 399 w 435"/>
                  <a:gd name="T79" fmla="*/ 69 h 361"/>
                  <a:gd name="T80" fmla="*/ 382 w 435"/>
                  <a:gd name="T81" fmla="*/ 53 h 361"/>
                  <a:gd name="T82" fmla="*/ 378 w 435"/>
                  <a:gd name="T83" fmla="*/ 46 h 361"/>
                  <a:gd name="T84" fmla="*/ 355 w 435"/>
                  <a:gd name="T85" fmla="*/ 27 h 361"/>
                  <a:gd name="T86" fmla="*/ 302 w 435"/>
                  <a:gd name="T87" fmla="*/ 4 h 361"/>
                  <a:gd name="T88" fmla="*/ 275 w 435"/>
                  <a:gd name="T89" fmla="*/ 0 h 361"/>
                  <a:gd name="T90" fmla="*/ 273 w 435"/>
                  <a:gd name="T91" fmla="*/ 0 h 361"/>
                  <a:gd name="T92" fmla="*/ 273 w 435"/>
                  <a:gd name="T93" fmla="*/ 0 h 361"/>
                  <a:gd name="T94" fmla="*/ 264 w 435"/>
                  <a:gd name="T95" fmla="*/ 0 h 361"/>
                  <a:gd name="T96" fmla="*/ 256 w 435"/>
                  <a:gd name="T97" fmla="*/ 0 h 361"/>
                  <a:gd name="T98" fmla="*/ 256 w 435"/>
                  <a:gd name="T99" fmla="*/ 0 h 361"/>
                  <a:gd name="T100" fmla="*/ 220 w 435"/>
                  <a:gd name="T101" fmla="*/ 2 h 361"/>
                  <a:gd name="T102" fmla="*/ 154 w 435"/>
                  <a:gd name="T103" fmla="*/ 27 h 361"/>
                  <a:gd name="T104" fmla="*/ 127 w 435"/>
                  <a:gd name="T105" fmla="*/ 53 h 361"/>
                  <a:gd name="T106" fmla="*/ 0 w 435"/>
                  <a:gd name="T107" fmla="*/ 179 h 361"/>
                  <a:gd name="T108" fmla="*/ 127 w 435"/>
                  <a:gd name="T109" fmla="*/ 30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5" h="361">
                    <a:moveTo>
                      <a:pt x="127" y="308"/>
                    </a:moveTo>
                    <a:lnTo>
                      <a:pt x="154" y="331"/>
                    </a:lnTo>
                    <a:lnTo>
                      <a:pt x="220" y="358"/>
                    </a:lnTo>
                    <a:lnTo>
                      <a:pt x="256" y="361"/>
                    </a:lnTo>
                    <a:lnTo>
                      <a:pt x="283" y="358"/>
                    </a:lnTo>
                    <a:lnTo>
                      <a:pt x="313" y="350"/>
                    </a:lnTo>
                    <a:lnTo>
                      <a:pt x="319" y="348"/>
                    </a:lnTo>
                    <a:lnTo>
                      <a:pt x="325" y="346"/>
                    </a:lnTo>
                    <a:lnTo>
                      <a:pt x="330" y="344"/>
                    </a:lnTo>
                    <a:lnTo>
                      <a:pt x="334" y="342"/>
                    </a:lnTo>
                    <a:lnTo>
                      <a:pt x="336" y="342"/>
                    </a:lnTo>
                    <a:lnTo>
                      <a:pt x="336" y="340"/>
                    </a:lnTo>
                    <a:lnTo>
                      <a:pt x="359" y="329"/>
                    </a:lnTo>
                    <a:lnTo>
                      <a:pt x="378" y="312"/>
                    </a:lnTo>
                    <a:lnTo>
                      <a:pt x="382" y="308"/>
                    </a:lnTo>
                    <a:lnTo>
                      <a:pt x="399" y="289"/>
                    </a:lnTo>
                    <a:lnTo>
                      <a:pt x="423" y="249"/>
                    </a:lnTo>
                    <a:lnTo>
                      <a:pt x="429" y="226"/>
                    </a:lnTo>
                    <a:lnTo>
                      <a:pt x="431" y="219"/>
                    </a:lnTo>
                    <a:lnTo>
                      <a:pt x="433" y="215"/>
                    </a:lnTo>
                    <a:lnTo>
                      <a:pt x="435" y="196"/>
                    </a:lnTo>
                    <a:lnTo>
                      <a:pt x="435" y="179"/>
                    </a:lnTo>
                    <a:lnTo>
                      <a:pt x="435" y="175"/>
                    </a:lnTo>
                    <a:lnTo>
                      <a:pt x="435" y="171"/>
                    </a:lnTo>
                    <a:lnTo>
                      <a:pt x="435" y="171"/>
                    </a:lnTo>
                    <a:lnTo>
                      <a:pt x="435" y="169"/>
                    </a:lnTo>
                    <a:lnTo>
                      <a:pt x="435" y="169"/>
                    </a:lnTo>
                    <a:lnTo>
                      <a:pt x="435" y="169"/>
                    </a:lnTo>
                    <a:lnTo>
                      <a:pt x="435" y="169"/>
                    </a:lnTo>
                    <a:lnTo>
                      <a:pt x="435" y="169"/>
                    </a:lnTo>
                    <a:lnTo>
                      <a:pt x="435" y="160"/>
                    </a:lnTo>
                    <a:lnTo>
                      <a:pt x="433" y="152"/>
                    </a:lnTo>
                    <a:lnTo>
                      <a:pt x="433" y="150"/>
                    </a:lnTo>
                    <a:lnTo>
                      <a:pt x="433" y="147"/>
                    </a:lnTo>
                    <a:lnTo>
                      <a:pt x="431" y="141"/>
                    </a:lnTo>
                    <a:lnTo>
                      <a:pt x="429" y="135"/>
                    </a:lnTo>
                    <a:lnTo>
                      <a:pt x="429" y="133"/>
                    </a:lnTo>
                    <a:lnTo>
                      <a:pt x="429" y="133"/>
                    </a:lnTo>
                    <a:lnTo>
                      <a:pt x="423" y="112"/>
                    </a:lnTo>
                    <a:lnTo>
                      <a:pt x="399" y="69"/>
                    </a:lnTo>
                    <a:lnTo>
                      <a:pt x="382" y="53"/>
                    </a:lnTo>
                    <a:lnTo>
                      <a:pt x="378" y="46"/>
                    </a:lnTo>
                    <a:lnTo>
                      <a:pt x="355" y="27"/>
                    </a:lnTo>
                    <a:lnTo>
                      <a:pt x="302" y="4"/>
                    </a:lnTo>
                    <a:lnTo>
                      <a:pt x="275" y="0"/>
                    </a:lnTo>
                    <a:lnTo>
                      <a:pt x="273" y="0"/>
                    </a:lnTo>
                    <a:lnTo>
                      <a:pt x="273" y="0"/>
                    </a:lnTo>
                    <a:lnTo>
                      <a:pt x="264" y="0"/>
                    </a:lnTo>
                    <a:lnTo>
                      <a:pt x="256" y="0"/>
                    </a:lnTo>
                    <a:lnTo>
                      <a:pt x="256" y="0"/>
                    </a:lnTo>
                    <a:lnTo>
                      <a:pt x="220" y="2"/>
                    </a:lnTo>
                    <a:lnTo>
                      <a:pt x="154" y="27"/>
                    </a:lnTo>
                    <a:lnTo>
                      <a:pt x="127" y="53"/>
                    </a:lnTo>
                    <a:lnTo>
                      <a:pt x="0" y="179"/>
                    </a:lnTo>
                    <a:lnTo>
                      <a:pt x="127" y="308"/>
                    </a:lnTo>
                    <a:close/>
                  </a:path>
                </a:pathLst>
              </a:custGeom>
              <a:solidFill>
                <a:schemeClr val="bg1"/>
              </a:solidFill>
              <a:ln>
                <a:solidFill>
                  <a:schemeClr val="bg1"/>
                </a:solidFill>
              </a:ln>
            </p:spPr>
            <p:txBody>
              <a:bodyPr vert="horz" wrap="square" lIns="68580" tIns="34290" rIns="68580" bIns="34290" numCol="1" anchor="t" anchorCtr="0" compatLnSpc="1">
                <a:prstTxWarp prst="textNoShape">
                  <a:avLst/>
                </a:prstTxWarp>
              </a:bodyPr>
              <a:lstStyle/>
              <a:p>
                <a:endParaRPr lang="en-US"/>
              </a:p>
            </p:txBody>
          </p:sp>
        </p:grpSp>
      </p:grpSp>
      <p:grpSp>
        <p:nvGrpSpPr>
          <p:cNvPr id="186" name="Group 185">
            <a:extLst>
              <a:ext uri="{FF2B5EF4-FFF2-40B4-BE49-F238E27FC236}">
                <a16:creationId xmlns:a16="http://schemas.microsoft.com/office/drawing/2014/main" id="{F86D398F-B68A-42FB-B7AC-3E530D313FF0}"/>
              </a:ext>
            </a:extLst>
          </p:cNvPr>
          <p:cNvGrpSpPr/>
          <p:nvPr/>
        </p:nvGrpSpPr>
        <p:grpSpPr>
          <a:xfrm>
            <a:off x="5223355" y="1670455"/>
            <a:ext cx="1944758" cy="392440"/>
            <a:chOff x="1793913" y="1956295"/>
            <a:chExt cx="2593011" cy="523253"/>
          </a:xfrm>
        </p:grpSpPr>
        <p:sp>
          <p:nvSpPr>
            <p:cNvPr id="187" name="Freeform 196">
              <a:extLst>
                <a:ext uri="{FF2B5EF4-FFF2-40B4-BE49-F238E27FC236}">
                  <a16:creationId xmlns:a16="http://schemas.microsoft.com/office/drawing/2014/main" id="{908353FC-86AF-49CC-9BC5-685DC906D253}"/>
                </a:ext>
              </a:extLst>
            </p:cNvPr>
            <p:cNvSpPr>
              <a:spLocks/>
            </p:cNvSpPr>
            <p:nvPr/>
          </p:nvSpPr>
          <p:spPr bwMode="auto">
            <a:xfrm>
              <a:off x="1793913" y="2133374"/>
              <a:ext cx="2390686" cy="167906"/>
            </a:xfrm>
            <a:custGeom>
              <a:avLst/>
              <a:gdLst>
                <a:gd name="T0" fmla="*/ 180 w 5140"/>
                <a:gd name="T1" fmla="*/ 361 h 361"/>
                <a:gd name="T2" fmla="*/ 4958 w 5140"/>
                <a:gd name="T3" fmla="*/ 361 h 361"/>
                <a:gd name="T4" fmla="*/ 5140 w 5140"/>
                <a:gd name="T5" fmla="*/ 180 h 361"/>
                <a:gd name="T6" fmla="*/ 4960 w 5140"/>
                <a:gd name="T7" fmla="*/ 0 h 361"/>
                <a:gd name="T8" fmla="*/ 182 w 5140"/>
                <a:gd name="T9" fmla="*/ 0 h 361"/>
                <a:gd name="T10" fmla="*/ 144 w 5140"/>
                <a:gd name="T11" fmla="*/ 3 h 361"/>
                <a:gd name="T12" fmla="*/ 80 w 5140"/>
                <a:gd name="T13" fmla="*/ 30 h 361"/>
                <a:gd name="T14" fmla="*/ 30 w 5140"/>
                <a:gd name="T15" fmla="*/ 79 h 361"/>
                <a:gd name="T16" fmla="*/ 2 w 5140"/>
                <a:gd name="T17" fmla="*/ 144 h 361"/>
                <a:gd name="T18" fmla="*/ 0 w 5140"/>
                <a:gd name="T19" fmla="*/ 182 h 361"/>
                <a:gd name="T20" fmla="*/ 2 w 5140"/>
                <a:gd name="T21" fmla="*/ 203 h 361"/>
                <a:gd name="T22" fmla="*/ 11 w 5140"/>
                <a:gd name="T23" fmla="*/ 245 h 361"/>
                <a:gd name="T24" fmla="*/ 42 w 5140"/>
                <a:gd name="T25" fmla="*/ 300 h 361"/>
                <a:gd name="T26" fmla="*/ 74 w 5140"/>
                <a:gd name="T27" fmla="*/ 328 h 361"/>
                <a:gd name="T28" fmla="*/ 97 w 5140"/>
                <a:gd name="T29" fmla="*/ 342 h 361"/>
                <a:gd name="T30" fmla="*/ 150 w 5140"/>
                <a:gd name="T31" fmla="*/ 359 h 361"/>
                <a:gd name="T32" fmla="*/ 180 w 5140"/>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40" h="361">
                  <a:moveTo>
                    <a:pt x="180" y="361"/>
                  </a:moveTo>
                  <a:lnTo>
                    <a:pt x="4958" y="361"/>
                  </a:lnTo>
                  <a:lnTo>
                    <a:pt x="5140" y="180"/>
                  </a:lnTo>
                  <a:lnTo>
                    <a:pt x="4960" y="0"/>
                  </a:lnTo>
                  <a:lnTo>
                    <a:pt x="182" y="0"/>
                  </a:lnTo>
                  <a:lnTo>
                    <a:pt x="144" y="3"/>
                  </a:lnTo>
                  <a:lnTo>
                    <a:pt x="80" y="30"/>
                  </a:lnTo>
                  <a:lnTo>
                    <a:pt x="30" y="79"/>
                  </a:lnTo>
                  <a:lnTo>
                    <a:pt x="2" y="144"/>
                  </a:lnTo>
                  <a:lnTo>
                    <a:pt x="0" y="182"/>
                  </a:lnTo>
                  <a:lnTo>
                    <a:pt x="2" y="203"/>
                  </a:lnTo>
                  <a:lnTo>
                    <a:pt x="11" y="245"/>
                  </a:lnTo>
                  <a:lnTo>
                    <a:pt x="42" y="300"/>
                  </a:lnTo>
                  <a:lnTo>
                    <a:pt x="74" y="328"/>
                  </a:lnTo>
                  <a:lnTo>
                    <a:pt x="97" y="342"/>
                  </a:lnTo>
                  <a:lnTo>
                    <a:pt x="150" y="359"/>
                  </a:lnTo>
                  <a:lnTo>
                    <a:pt x="180" y="361"/>
                  </a:lnTo>
                  <a:close/>
                </a:path>
              </a:pathLst>
            </a:custGeom>
            <a:solidFill>
              <a:schemeClr val="accent1"/>
            </a:solidFill>
            <a:ln>
              <a:solidFill>
                <a:schemeClr val="accent1"/>
              </a:solidFill>
            </a:ln>
          </p:spPr>
          <p:txBody>
            <a:bodyPr vert="horz" wrap="square" lIns="68580" tIns="34290" rIns="68580" bIns="34290" numCol="1" anchor="t" anchorCtr="0" compatLnSpc="1">
              <a:prstTxWarp prst="textNoShape">
                <a:avLst/>
              </a:prstTxWarp>
            </a:bodyPr>
            <a:lstStyle/>
            <a:p>
              <a:endParaRPr lang="en-US"/>
            </a:p>
          </p:txBody>
        </p:sp>
        <p:sp>
          <p:nvSpPr>
            <p:cNvPr id="188" name="Freeform 201">
              <a:extLst>
                <a:ext uri="{FF2B5EF4-FFF2-40B4-BE49-F238E27FC236}">
                  <a16:creationId xmlns:a16="http://schemas.microsoft.com/office/drawing/2014/main" id="{61FD7CA0-F069-438D-8BFE-C9C94BAEB752}"/>
                </a:ext>
              </a:extLst>
            </p:cNvPr>
            <p:cNvSpPr>
              <a:spLocks/>
            </p:cNvSpPr>
            <p:nvPr/>
          </p:nvSpPr>
          <p:spPr bwMode="auto">
            <a:xfrm>
              <a:off x="4099948" y="2133374"/>
              <a:ext cx="930" cy="0"/>
            </a:xfrm>
            <a:custGeom>
              <a:avLst/>
              <a:gdLst>
                <a:gd name="T0" fmla="*/ 2 w 2"/>
                <a:gd name="T1" fmla="*/ 2 w 2"/>
                <a:gd name="T2" fmla="*/ 0 w 2"/>
                <a:gd name="T3" fmla="*/ 0 w 2"/>
                <a:gd name="T4" fmla="*/ 2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0" y="0"/>
                  </a:lnTo>
                  <a:lnTo>
                    <a:pt x="0" y="0"/>
                  </a:lnTo>
                  <a:lnTo>
                    <a:pt x="2" y="0"/>
                  </a:lnTo>
                  <a:lnTo>
                    <a:pt x="2" y="0"/>
                  </a:lnTo>
                  <a:close/>
                </a:path>
              </a:pathLst>
            </a:custGeom>
            <a:solidFill>
              <a:srgbClr val="1923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nvGrpSpPr>
            <p:cNvPr id="189" name="Group 188">
              <a:extLst>
                <a:ext uri="{FF2B5EF4-FFF2-40B4-BE49-F238E27FC236}">
                  <a16:creationId xmlns:a16="http://schemas.microsoft.com/office/drawing/2014/main" id="{CC9F6594-6F55-48F5-94E1-0077C429EF08}"/>
                </a:ext>
              </a:extLst>
            </p:cNvPr>
            <p:cNvGrpSpPr/>
            <p:nvPr/>
          </p:nvGrpSpPr>
          <p:grpSpPr>
            <a:xfrm>
              <a:off x="4042274" y="1956295"/>
              <a:ext cx="344650" cy="523253"/>
              <a:chOff x="4448783" y="2825463"/>
              <a:chExt cx="344650" cy="523253"/>
            </a:xfrm>
          </p:grpSpPr>
          <p:sp>
            <p:nvSpPr>
              <p:cNvPr id="190" name="Freeform 131">
                <a:extLst>
                  <a:ext uri="{FF2B5EF4-FFF2-40B4-BE49-F238E27FC236}">
                    <a16:creationId xmlns:a16="http://schemas.microsoft.com/office/drawing/2014/main" id="{81EB2E72-D0F8-4A51-952C-9105AA3872EC}"/>
                  </a:ext>
                </a:extLst>
              </p:cNvPr>
              <p:cNvSpPr>
                <a:spLocks/>
              </p:cNvSpPr>
              <p:nvPr/>
            </p:nvSpPr>
            <p:spPr bwMode="auto">
              <a:xfrm>
                <a:off x="4448783" y="3149182"/>
                <a:ext cx="317208" cy="199534"/>
              </a:xfrm>
              <a:custGeom>
                <a:avLst/>
                <a:gdLst>
                  <a:gd name="T0" fmla="*/ 177 w 682"/>
                  <a:gd name="T1" fmla="*/ 429 h 429"/>
                  <a:gd name="T2" fmla="*/ 211 w 682"/>
                  <a:gd name="T3" fmla="*/ 427 h 429"/>
                  <a:gd name="T4" fmla="*/ 276 w 682"/>
                  <a:gd name="T5" fmla="*/ 401 h 429"/>
                  <a:gd name="T6" fmla="*/ 304 w 682"/>
                  <a:gd name="T7" fmla="*/ 376 h 429"/>
                  <a:gd name="T8" fmla="*/ 682 w 682"/>
                  <a:gd name="T9" fmla="*/ 0 h 429"/>
                  <a:gd name="T10" fmla="*/ 652 w 682"/>
                  <a:gd name="T11" fmla="*/ 24 h 429"/>
                  <a:gd name="T12" fmla="*/ 616 w 682"/>
                  <a:gd name="T13" fmla="*/ 38 h 429"/>
                  <a:gd name="T14" fmla="*/ 589 w 682"/>
                  <a:gd name="T15" fmla="*/ 45 h 429"/>
                  <a:gd name="T16" fmla="*/ 559 w 682"/>
                  <a:gd name="T17" fmla="*/ 47 h 429"/>
                  <a:gd name="T18" fmla="*/ 124 w 682"/>
                  <a:gd name="T19" fmla="*/ 47 h 429"/>
                  <a:gd name="T20" fmla="*/ 122 w 682"/>
                  <a:gd name="T21" fmla="*/ 49 h 429"/>
                  <a:gd name="T22" fmla="*/ 124 w 682"/>
                  <a:gd name="T23" fmla="*/ 49 h 429"/>
                  <a:gd name="T24" fmla="*/ 51 w 682"/>
                  <a:gd name="T25" fmla="*/ 123 h 429"/>
                  <a:gd name="T26" fmla="*/ 27 w 682"/>
                  <a:gd name="T27" fmla="*/ 150 h 429"/>
                  <a:gd name="T28" fmla="*/ 0 w 682"/>
                  <a:gd name="T29" fmla="*/ 216 h 429"/>
                  <a:gd name="T30" fmla="*/ 0 w 682"/>
                  <a:gd name="T31" fmla="*/ 285 h 429"/>
                  <a:gd name="T32" fmla="*/ 27 w 682"/>
                  <a:gd name="T33" fmla="*/ 351 h 429"/>
                  <a:gd name="T34" fmla="*/ 51 w 682"/>
                  <a:gd name="T35" fmla="*/ 378 h 429"/>
                  <a:gd name="T36" fmla="*/ 53 w 682"/>
                  <a:gd name="T37" fmla="*/ 380 h 429"/>
                  <a:gd name="T38" fmla="*/ 55 w 682"/>
                  <a:gd name="T39" fmla="*/ 380 h 429"/>
                  <a:gd name="T40" fmla="*/ 80 w 682"/>
                  <a:gd name="T41" fmla="*/ 403 h 429"/>
                  <a:gd name="T42" fmla="*/ 143 w 682"/>
                  <a:gd name="T43" fmla="*/ 427 h 429"/>
                  <a:gd name="T44" fmla="*/ 177 w 682"/>
                  <a:gd name="T45"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2" h="429">
                    <a:moveTo>
                      <a:pt x="177" y="429"/>
                    </a:moveTo>
                    <a:lnTo>
                      <a:pt x="211" y="427"/>
                    </a:lnTo>
                    <a:lnTo>
                      <a:pt x="276" y="401"/>
                    </a:lnTo>
                    <a:lnTo>
                      <a:pt x="304" y="376"/>
                    </a:lnTo>
                    <a:lnTo>
                      <a:pt x="682" y="0"/>
                    </a:lnTo>
                    <a:lnTo>
                      <a:pt x="652" y="24"/>
                    </a:lnTo>
                    <a:lnTo>
                      <a:pt x="616" y="38"/>
                    </a:lnTo>
                    <a:lnTo>
                      <a:pt x="589" y="45"/>
                    </a:lnTo>
                    <a:lnTo>
                      <a:pt x="559" y="47"/>
                    </a:lnTo>
                    <a:lnTo>
                      <a:pt x="124" y="47"/>
                    </a:lnTo>
                    <a:lnTo>
                      <a:pt x="122" y="49"/>
                    </a:lnTo>
                    <a:lnTo>
                      <a:pt x="124" y="49"/>
                    </a:lnTo>
                    <a:lnTo>
                      <a:pt x="51" y="123"/>
                    </a:lnTo>
                    <a:lnTo>
                      <a:pt x="27" y="150"/>
                    </a:lnTo>
                    <a:lnTo>
                      <a:pt x="0" y="216"/>
                    </a:lnTo>
                    <a:lnTo>
                      <a:pt x="0" y="285"/>
                    </a:lnTo>
                    <a:lnTo>
                      <a:pt x="27" y="351"/>
                    </a:lnTo>
                    <a:lnTo>
                      <a:pt x="51" y="378"/>
                    </a:lnTo>
                    <a:lnTo>
                      <a:pt x="53" y="380"/>
                    </a:lnTo>
                    <a:lnTo>
                      <a:pt x="55" y="380"/>
                    </a:lnTo>
                    <a:lnTo>
                      <a:pt x="80" y="403"/>
                    </a:lnTo>
                    <a:lnTo>
                      <a:pt x="143" y="427"/>
                    </a:lnTo>
                    <a:lnTo>
                      <a:pt x="177" y="429"/>
                    </a:lnTo>
                    <a:close/>
                  </a:path>
                </a:pathLst>
              </a:custGeom>
              <a:solidFill>
                <a:schemeClr val="accent1"/>
              </a:solidFill>
              <a:ln>
                <a:solidFill>
                  <a:schemeClr val="accent1"/>
                </a:solidFill>
              </a:ln>
            </p:spPr>
            <p:txBody>
              <a:bodyPr vert="horz" wrap="square" lIns="68580" tIns="34290" rIns="68580" bIns="34290" numCol="1" anchor="t" anchorCtr="0" compatLnSpc="1">
                <a:prstTxWarp prst="textNoShape">
                  <a:avLst/>
                </a:prstTxWarp>
              </a:bodyPr>
              <a:lstStyle/>
              <a:p>
                <a:endParaRPr lang="en-US"/>
              </a:p>
            </p:txBody>
          </p:sp>
          <p:sp>
            <p:nvSpPr>
              <p:cNvPr id="191" name="Freeform 132">
                <a:extLst>
                  <a:ext uri="{FF2B5EF4-FFF2-40B4-BE49-F238E27FC236}">
                    <a16:creationId xmlns:a16="http://schemas.microsoft.com/office/drawing/2014/main" id="{960C5CA4-951C-4672-AA56-FBF17FA66361}"/>
                  </a:ext>
                </a:extLst>
              </p:cNvPr>
              <p:cNvSpPr>
                <a:spLocks/>
              </p:cNvSpPr>
              <p:nvPr/>
            </p:nvSpPr>
            <p:spPr bwMode="auto">
              <a:xfrm>
                <a:off x="4506457" y="3087322"/>
                <a:ext cx="228836" cy="83721"/>
              </a:xfrm>
              <a:custGeom>
                <a:avLst/>
                <a:gdLst>
                  <a:gd name="T0" fmla="*/ 0 w 492"/>
                  <a:gd name="T1" fmla="*/ 180 h 180"/>
                  <a:gd name="T2" fmla="*/ 435 w 492"/>
                  <a:gd name="T3" fmla="*/ 180 h 180"/>
                  <a:gd name="T4" fmla="*/ 465 w 492"/>
                  <a:gd name="T5" fmla="*/ 178 h 180"/>
                  <a:gd name="T6" fmla="*/ 492 w 492"/>
                  <a:gd name="T7" fmla="*/ 171 h 180"/>
                  <a:gd name="T8" fmla="*/ 465 w 492"/>
                  <a:gd name="T9" fmla="*/ 178 h 180"/>
                  <a:gd name="T10" fmla="*/ 435 w 492"/>
                  <a:gd name="T11" fmla="*/ 180 h 180"/>
                  <a:gd name="T12" fmla="*/ 402 w 492"/>
                  <a:gd name="T13" fmla="*/ 178 h 180"/>
                  <a:gd name="T14" fmla="*/ 336 w 492"/>
                  <a:gd name="T15" fmla="*/ 152 h 180"/>
                  <a:gd name="T16" fmla="*/ 309 w 492"/>
                  <a:gd name="T17" fmla="*/ 127 h 180"/>
                  <a:gd name="T18" fmla="*/ 180 w 492"/>
                  <a:gd name="T19" fmla="*/ 0 h 180"/>
                  <a:gd name="T20" fmla="*/ 0 w 492"/>
                  <a:gd name="T21" fmla="*/ 180 h 180"/>
                  <a:gd name="T22" fmla="*/ 0 w 492"/>
                  <a:gd name="T2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2" h="180">
                    <a:moveTo>
                      <a:pt x="0" y="180"/>
                    </a:moveTo>
                    <a:lnTo>
                      <a:pt x="435" y="180"/>
                    </a:lnTo>
                    <a:lnTo>
                      <a:pt x="465" y="178"/>
                    </a:lnTo>
                    <a:lnTo>
                      <a:pt x="492" y="171"/>
                    </a:lnTo>
                    <a:lnTo>
                      <a:pt x="465" y="178"/>
                    </a:lnTo>
                    <a:lnTo>
                      <a:pt x="435" y="180"/>
                    </a:lnTo>
                    <a:lnTo>
                      <a:pt x="402" y="178"/>
                    </a:lnTo>
                    <a:lnTo>
                      <a:pt x="336" y="152"/>
                    </a:lnTo>
                    <a:lnTo>
                      <a:pt x="309" y="127"/>
                    </a:lnTo>
                    <a:lnTo>
                      <a:pt x="180" y="0"/>
                    </a:lnTo>
                    <a:lnTo>
                      <a:pt x="0" y="180"/>
                    </a:lnTo>
                    <a:lnTo>
                      <a:pt x="0" y="180"/>
                    </a:lnTo>
                    <a:close/>
                  </a:path>
                </a:pathLst>
              </a:custGeom>
              <a:solidFill>
                <a:srgbClr val="4288CF"/>
              </a:solidFill>
              <a:ln>
                <a:solidFill>
                  <a:srgbClr val="4288CF"/>
                </a:solidFill>
              </a:ln>
            </p:spPr>
            <p:txBody>
              <a:bodyPr vert="horz" wrap="square" lIns="68580" tIns="34290" rIns="68580" bIns="34290" numCol="1" anchor="t" anchorCtr="0" compatLnSpc="1">
                <a:prstTxWarp prst="textNoShape">
                  <a:avLst/>
                </a:prstTxWarp>
              </a:bodyPr>
              <a:lstStyle/>
              <a:p>
                <a:endParaRPr lang="en-US"/>
              </a:p>
            </p:txBody>
          </p:sp>
          <p:sp>
            <p:nvSpPr>
              <p:cNvPr id="192" name="Freeform 133">
                <a:extLst>
                  <a:ext uri="{FF2B5EF4-FFF2-40B4-BE49-F238E27FC236}">
                    <a16:creationId xmlns:a16="http://schemas.microsoft.com/office/drawing/2014/main" id="{3E11BBEB-E9EC-4C94-AC24-42F55DCE363A}"/>
                  </a:ext>
                </a:extLst>
              </p:cNvPr>
              <p:cNvSpPr>
                <a:spLocks/>
              </p:cNvSpPr>
              <p:nvPr/>
            </p:nvSpPr>
            <p:spPr bwMode="auto">
              <a:xfrm>
                <a:off x="4448783" y="2825463"/>
                <a:ext cx="317208" cy="199999"/>
              </a:xfrm>
              <a:custGeom>
                <a:avLst/>
                <a:gdLst>
                  <a:gd name="T0" fmla="*/ 682 w 682"/>
                  <a:gd name="T1" fmla="*/ 430 h 430"/>
                  <a:gd name="T2" fmla="*/ 304 w 682"/>
                  <a:gd name="T3" fmla="*/ 53 h 430"/>
                  <a:gd name="T4" fmla="*/ 295 w 682"/>
                  <a:gd name="T5" fmla="*/ 42 h 430"/>
                  <a:gd name="T6" fmla="*/ 285 w 682"/>
                  <a:gd name="T7" fmla="*/ 34 h 430"/>
                  <a:gd name="T8" fmla="*/ 260 w 682"/>
                  <a:gd name="T9" fmla="*/ 19 h 430"/>
                  <a:gd name="T10" fmla="*/ 207 w 682"/>
                  <a:gd name="T11" fmla="*/ 2 h 430"/>
                  <a:gd name="T12" fmla="*/ 177 w 682"/>
                  <a:gd name="T13" fmla="*/ 0 h 430"/>
                  <a:gd name="T14" fmla="*/ 143 w 682"/>
                  <a:gd name="T15" fmla="*/ 2 h 430"/>
                  <a:gd name="T16" fmla="*/ 78 w 682"/>
                  <a:gd name="T17" fmla="*/ 30 h 430"/>
                  <a:gd name="T18" fmla="*/ 51 w 682"/>
                  <a:gd name="T19" fmla="*/ 53 h 430"/>
                  <a:gd name="T20" fmla="*/ 27 w 682"/>
                  <a:gd name="T21" fmla="*/ 80 h 430"/>
                  <a:gd name="T22" fmla="*/ 0 w 682"/>
                  <a:gd name="T23" fmla="*/ 146 h 430"/>
                  <a:gd name="T24" fmla="*/ 0 w 682"/>
                  <a:gd name="T25" fmla="*/ 215 h 430"/>
                  <a:gd name="T26" fmla="*/ 27 w 682"/>
                  <a:gd name="T27" fmla="*/ 281 h 430"/>
                  <a:gd name="T28" fmla="*/ 51 w 682"/>
                  <a:gd name="T29" fmla="*/ 308 h 430"/>
                  <a:gd name="T30" fmla="*/ 124 w 682"/>
                  <a:gd name="T31" fmla="*/ 382 h 430"/>
                  <a:gd name="T32" fmla="*/ 559 w 682"/>
                  <a:gd name="T33" fmla="*/ 382 h 430"/>
                  <a:gd name="T34" fmla="*/ 559 w 682"/>
                  <a:gd name="T35" fmla="*/ 382 h 430"/>
                  <a:gd name="T36" fmla="*/ 559 w 682"/>
                  <a:gd name="T37" fmla="*/ 382 h 430"/>
                  <a:gd name="T38" fmla="*/ 593 w 682"/>
                  <a:gd name="T39" fmla="*/ 384 h 430"/>
                  <a:gd name="T40" fmla="*/ 654 w 682"/>
                  <a:gd name="T41" fmla="*/ 407 h 430"/>
                  <a:gd name="T42" fmla="*/ 682 w 682"/>
                  <a:gd name="T43"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430">
                    <a:moveTo>
                      <a:pt x="682" y="430"/>
                    </a:moveTo>
                    <a:lnTo>
                      <a:pt x="304" y="53"/>
                    </a:lnTo>
                    <a:lnTo>
                      <a:pt x="295" y="42"/>
                    </a:lnTo>
                    <a:lnTo>
                      <a:pt x="285" y="34"/>
                    </a:lnTo>
                    <a:lnTo>
                      <a:pt x="260" y="19"/>
                    </a:lnTo>
                    <a:lnTo>
                      <a:pt x="207" y="2"/>
                    </a:lnTo>
                    <a:lnTo>
                      <a:pt x="177" y="0"/>
                    </a:lnTo>
                    <a:lnTo>
                      <a:pt x="143" y="2"/>
                    </a:lnTo>
                    <a:lnTo>
                      <a:pt x="78" y="30"/>
                    </a:lnTo>
                    <a:lnTo>
                      <a:pt x="51" y="53"/>
                    </a:lnTo>
                    <a:lnTo>
                      <a:pt x="27" y="80"/>
                    </a:lnTo>
                    <a:lnTo>
                      <a:pt x="0" y="146"/>
                    </a:lnTo>
                    <a:lnTo>
                      <a:pt x="0" y="215"/>
                    </a:lnTo>
                    <a:lnTo>
                      <a:pt x="27" y="281"/>
                    </a:lnTo>
                    <a:lnTo>
                      <a:pt x="51" y="308"/>
                    </a:lnTo>
                    <a:lnTo>
                      <a:pt x="124" y="382"/>
                    </a:lnTo>
                    <a:lnTo>
                      <a:pt x="559" y="382"/>
                    </a:lnTo>
                    <a:lnTo>
                      <a:pt x="559" y="382"/>
                    </a:lnTo>
                    <a:lnTo>
                      <a:pt x="559" y="382"/>
                    </a:lnTo>
                    <a:lnTo>
                      <a:pt x="593" y="384"/>
                    </a:lnTo>
                    <a:lnTo>
                      <a:pt x="654" y="407"/>
                    </a:lnTo>
                    <a:lnTo>
                      <a:pt x="682" y="430"/>
                    </a:lnTo>
                    <a:close/>
                  </a:path>
                </a:pathLst>
              </a:custGeom>
              <a:solidFill>
                <a:schemeClr val="accent1"/>
              </a:solidFill>
              <a:ln>
                <a:solidFill>
                  <a:schemeClr val="accent1"/>
                </a:solidFill>
              </a:ln>
            </p:spPr>
            <p:txBody>
              <a:bodyPr vert="horz" wrap="square" lIns="68580" tIns="34290" rIns="68580" bIns="34290" numCol="1" anchor="t" anchorCtr="0" compatLnSpc="1">
                <a:prstTxWarp prst="textNoShape">
                  <a:avLst/>
                </a:prstTxWarp>
              </a:bodyPr>
              <a:lstStyle/>
              <a:p>
                <a:endParaRPr lang="en-US"/>
              </a:p>
            </p:txBody>
          </p:sp>
          <p:sp>
            <p:nvSpPr>
              <p:cNvPr id="193" name="Freeform 134">
                <a:extLst>
                  <a:ext uri="{FF2B5EF4-FFF2-40B4-BE49-F238E27FC236}">
                    <a16:creationId xmlns:a16="http://schemas.microsoft.com/office/drawing/2014/main" id="{BCFF147E-F22C-4EB3-9766-7B4D4753FCF2}"/>
                  </a:ext>
                </a:extLst>
              </p:cNvPr>
              <p:cNvSpPr>
                <a:spLocks/>
              </p:cNvSpPr>
              <p:nvPr/>
            </p:nvSpPr>
            <p:spPr bwMode="auto">
              <a:xfrm>
                <a:off x="4506457" y="3003137"/>
                <a:ext cx="202325" cy="84186"/>
              </a:xfrm>
              <a:custGeom>
                <a:avLst/>
                <a:gdLst>
                  <a:gd name="T0" fmla="*/ 180 w 435"/>
                  <a:gd name="T1" fmla="*/ 181 h 181"/>
                  <a:gd name="T2" fmla="*/ 309 w 435"/>
                  <a:gd name="T3" fmla="*/ 53 h 181"/>
                  <a:gd name="T4" fmla="*/ 336 w 435"/>
                  <a:gd name="T5" fmla="*/ 29 h 181"/>
                  <a:gd name="T6" fmla="*/ 402 w 435"/>
                  <a:gd name="T7" fmla="*/ 2 h 181"/>
                  <a:gd name="T8" fmla="*/ 435 w 435"/>
                  <a:gd name="T9" fmla="*/ 0 h 181"/>
                  <a:gd name="T10" fmla="*/ 435 w 435"/>
                  <a:gd name="T11" fmla="*/ 0 h 181"/>
                  <a:gd name="T12" fmla="*/ 0 w 435"/>
                  <a:gd name="T13" fmla="*/ 0 h 181"/>
                  <a:gd name="T14" fmla="*/ 0 w 435"/>
                  <a:gd name="T15" fmla="*/ 0 h 181"/>
                  <a:gd name="T16" fmla="*/ 0 w 435"/>
                  <a:gd name="T17" fmla="*/ 0 h 181"/>
                  <a:gd name="T18" fmla="*/ 180 w 435"/>
                  <a:gd name="T19" fmla="*/ 181 h 181"/>
                  <a:gd name="T20" fmla="*/ 180 w 435"/>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181">
                    <a:moveTo>
                      <a:pt x="180" y="181"/>
                    </a:moveTo>
                    <a:lnTo>
                      <a:pt x="309" y="53"/>
                    </a:lnTo>
                    <a:lnTo>
                      <a:pt x="336" y="29"/>
                    </a:lnTo>
                    <a:lnTo>
                      <a:pt x="402" y="2"/>
                    </a:lnTo>
                    <a:lnTo>
                      <a:pt x="435" y="0"/>
                    </a:lnTo>
                    <a:lnTo>
                      <a:pt x="435" y="0"/>
                    </a:lnTo>
                    <a:lnTo>
                      <a:pt x="0" y="0"/>
                    </a:lnTo>
                    <a:lnTo>
                      <a:pt x="0" y="0"/>
                    </a:lnTo>
                    <a:lnTo>
                      <a:pt x="0" y="0"/>
                    </a:lnTo>
                    <a:lnTo>
                      <a:pt x="180" y="181"/>
                    </a:lnTo>
                    <a:lnTo>
                      <a:pt x="180" y="181"/>
                    </a:lnTo>
                    <a:close/>
                  </a:path>
                </a:pathLst>
              </a:custGeom>
              <a:solidFill>
                <a:srgbClr val="4288CF"/>
              </a:solidFill>
              <a:ln>
                <a:solidFill>
                  <a:srgbClr val="4288CF"/>
                </a:solidFill>
              </a:ln>
            </p:spPr>
            <p:txBody>
              <a:bodyPr vert="horz" wrap="square" lIns="68580" tIns="34290" rIns="68580" bIns="34290" numCol="1" anchor="t" anchorCtr="0" compatLnSpc="1">
                <a:prstTxWarp prst="textNoShape">
                  <a:avLst/>
                </a:prstTxWarp>
              </a:bodyPr>
              <a:lstStyle/>
              <a:p>
                <a:endParaRPr lang="en-US"/>
              </a:p>
            </p:txBody>
          </p:sp>
          <p:sp>
            <p:nvSpPr>
              <p:cNvPr id="194" name="Freeform 135">
                <a:extLst>
                  <a:ext uri="{FF2B5EF4-FFF2-40B4-BE49-F238E27FC236}">
                    <a16:creationId xmlns:a16="http://schemas.microsoft.com/office/drawing/2014/main" id="{6E43DD94-9236-4DBE-BBD0-ECC6ABFB8E89}"/>
                  </a:ext>
                </a:extLst>
              </p:cNvPr>
              <p:cNvSpPr>
                <a:spLocks/>
              </p:cNvSpPr>
              <p:nvPr/>
            </p:nvSpPr>
            <p:spPr bwMode="auto">
              <a:xfrm>
                <a:off x="4506457" y="3003137"/>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1923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5" name="Freeform 136">
                <a:extLst>
                  <a:ext uri="{FF2B5EF4-FFF2-40B4-BE49-F238E27FC236}">
                    <a16:creationId xmlns:a16="http://schemas.microsoft.com/office/drawing/2014/main" id="{9C591796-93C1-4EB9-9C88-FBE5E6270F43}"/>
                  </a:ext>
                </a:extLst>
              </p:cNvPr>
              <p:cNvSpPr>
                <a:spLocks/>
              </p:cNvSpPr>
              <p:nvPr/>
            </p:nvSpPr>
            <p:spPr bwMode="auto">
              <a:xfrm>
                <a:off x="4590178" y="3003137"/>
                <a:ext cx="203255" cy="167906"/>
              </a:xfrm>
              <a:custGeom>
                <a:avLst/>
                <a:gdLst>
                  <a:gd name="T0" fmla="*/ 129 w 437"/>
                  <a:gd name="T1" fmla="*/ 308 h 361"/>
                  <a:gd name="T2" fmla="*/ 156 w 437"/>
                  <a:gd name="T3" fmla="*/ 333 h 361"/>
                  <a:gd name="T4" fmla="*/ 222 w 437"/>
                  <a:gd name="T5" fmla="*/ 359 h 361"/>
                  <a:gd name="T6" fmla="*/ 255 w 437"/>
                  <a:gd name="T7" fmla="*/ 361 h 361"/>
                  <a:gd name="T8" fmla="*/ 285 w 437"/>
                  <a:gd name="T9" fmla="*/ 359 h 361"/>
                  <a:gd name="T10" fmla="*/ 312 w 437"/>
                  <a:gd name="T11" fmla="*/ 352 h 361"/>
                  <a:gd name="T12" fmla="*/ 321 w 437"/>
                  <a:gd name="T13" fmla="*/ 350 h 361"/>
                  <a:gd name="T14" fmla="*/ 327 w 437"/>
                  <a:gd name="T15" fmla="*/ 346 h 361"/>
                  <a:gd name="T16" fmla="*/ 331 w 437"/>
                  <a:gd name="T17" fmla="*/ 346 h 361"/>
                  <a:gd name="T18" fmla="*/ 334 w 437"/>
                  <a:gd name="T19" fmla="*/ 344 h 361"/>
                  <a:gd name="T20" fmla="*/ 336 w 437"/>
                  <a:gd name="T21" fmla="*/ 342 h 361"/>
                  <a:gd name="T22" fmla="*/ 338 w 437"/>
                  <a:gd name="T23" fmla="*/ 342 h 361"/>
                  <a:gd name="T24" fmla="*/ 359 w 437"/>
                  <a:gd name="T25" fmla="*/ 329 h 361"/>
                  <a:gd name="T26" fmla="*/ 378 w 437"/>
                  <a:gd name="T27" fmla="*/ 314 h 361"/>
                  <a:gd name="T28" fmla="*/ 384 w 437"/>
                  <a:gd name="T29" fmla="*/ 308 h 361"/>
                  <a:gd name="T30" fmla="*/ 401 w 437"/>
                  <a:gd name="T31" fmla="*/ 289 h 361"/>
                  <a:gd name="T32" fmla="*/ 424 w 437"/>
                  <a:gd name="T33" fmla="*/ 249 h 361"/>
                  <a:gd name="T34" fmla="*/ 431 w 437"/>
                  <a:gd name="T35" fmla="*/ 228 h 361"/>
                  <a:gd name="T36" fmla="*/ 433 w 437"/>
                  <a:gd name="T37" fmla="*/ 221 h 361"/>
                  <a:gd name="T38" fmla="*/ 433 w 437"/>
                  <a:gd name="T39" fmla="*/ 215 h 361"/>
                  <a:gd name="T40" fmla="*/ 437 w 437"/>
                  <a:gd name="T41" fmla="*/ 198 h 361"/>
                  <a:gd name="T42" fmla="*/ 437 w 437"/>
                  <a:gd name="T43" fmla="*/ 181 h 361"/>
                  <a:gd name="T44" fmla="*/ 437 w 437"/>
                  <a:gd name="T45" fmla="*/ 175 h 361"/>
                  <a:gd name="T46" fmla="*/ 437 w 437"/>
                  <a:gd name="T47" fmla="*/ 171 h 361"/>
                  <a:gd name="T48" fmla="*/ 437 w 437"/>
                  <a:gd name="T49" fmla="*/ 171 h 361"/>
                  <a:gd name="T50" fmla="*/ 437 w 437"/>
                  <a:gd name="T51" fmla="*/ 171 h 361"/>
                  <a:gd name="T52" fmla="*/ 437 w 437"/>
                  <a:gd name="T53" fmla="*/ 171 h 361"/>
                  <a:gd name="T54" fmla="*/ 437 w 437"/>
                  <a:gd name="T55" fmla="*/ 171 h 361"/>
                  <a:gd name="T56" fmla="*/ 437 w 437"/>
                  <a:gd name="T57" fmla="*/ 169 h 361"/>
                  <a:gd name="T58" fmla="*/ 437 w 437"/>
                  <a:gd name="T59" fmla="*/ 169 h 361"/>
                  <a:gd name="T60" fmla="*/ 437 w 437"/>
                  <a:gd name="T61" fmla="*/ 169 h 361"/>
                  <a:gd name="T62" fmla="*/ 435 w 437"/>
                  <a:gd name="T63" fmla="*/ 160 h 361"/>
                  <a:gd name="T64" fmla="*/ 435 w 437"/>
                  <a:gd name="T65" fmla="*/ 152 h 361"/>
                  <a:gd name="T66" fmla="*/ 435 w 437"/>
                  <a:gd name="T67" fmla="*/ 152 h 361"/>
                  <a:gd name="T68" fmla="*/ 433 w 437"/>
                  <a:gd name="T69" fmla="*/ 150 h 361"/>
                  <a:gd name="T70" fmla="*/ 433 w 437"/>
                  <a:gd name="T71" fmla="*/ 141 h 361"/>
                  <a:gd name="T72" fmla="*/ 431 w 437"/>
                  <a:gd name="T73" fmla="*/ 135 h 361"/>
                  <a:gd name="T74" fmla="*/ 431 w 437"/>
                  <a:gd name="T75" fmla="*/ 135 h 361"/>
                  <a:gd name="T76" fmla="*/ 431 w 437"/>
                  <a:gd name="T77" fmla="*/ 135 h 361"/>
                  <a:gd name="T78" fmla="*/ 424 w 437"/>
                  <a:gd name="T79" fmla="*/ 112 h 361"/>
                  <a:gd name="T80" fmla="*/ 401 w 437"/>
                  <a:gd name="T81" fmla="*/ 72 h 361"/>
                  <a:gd name="T82" fmla="*/ 384 w 437"/>
                  <a:gd name="T83" fmla="*/ 53 h 361"/>
                  <a:gd name="T84" fmla="*/ 378 w 437"/>
                  <a:gd name="T85" fmla="*/ 48 h 361"/>
                  <a:gd name="T86" fmla="*/ 355 w 437"/>
                  <a:gd name="T87" fmla="*/ 29 h 361"/>
                  <a:gd name="T88" fmla="*/ 304 w 437"/>
                  <a:gd name="T89" fmla="*/ 6 h 361"/>
                  <a:gd name="T90" fmla="*/ 274 w 437"/>
                  <a:gd name="T91" fmla="*/ 2 h 361"/>
                  <a:gd name="T92" fmla="*/ 274 w 437"/>
                  <a:gd name="T93" fmla="*/ 2 h 361"/>
                  <a:gd name="T94" fmla="*/ 274 w 437"/>
                  <a:gd name="T95" fmla="*/ 2 h 361"/>
                  <a:gd name="T96" fmla="*/ 264 w 437"/>
                  <a:gd name="T97" fmla="*/ 0 h 361"/>
                  <a:gd name="T98" fmla="*/ 255 w 437"/>
                  <a:gd name="T99" fmla="*/ 0 h 361"/>
                  <a:gd name="T100" fmla="*/ 255 w 437"/>
                  <a:gd name="T101" fmla="*/ 0 h 361"/>
                  <a:gd name="T102" fmla="*/ 222 w 437"/>
                  <a:gd name="T103" fmla="*/ 2 h 361"/>
                  <a:gd name="T104" fmla="*/ 156 w 437"/>
                  <a:gd name="T105" fmla="*/ 29 h 361"/>
                  <a:gd name="T106" fmla="*/ 129 w 437"/>
                  <a:gd name="T107" fmla="*/ 53 h 361"/>
                  <a:gd name="T108" fmla="*/ 0 w 437"/>
                  <a:gd name="T109" fmla="*/ 181 h 361"/>
                  <a:gd name="T110" fmla="*/ 129 w 437"/>
                  <a:gd name="T111" fmla="*/ 30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7" h="361">
                    <a:moveTo>
                      <a:pt x="129" y="308"/>
                    </a:moveTo>
                    <a:lnTo>
                      <a:pt x="156" y="333"/>
                    </a:lnTo>
                    <a:lnTo>
                      <a:pt x="222" y="359"/>
                    </a:lnTo>
                    <a:lnTo>
                      <a:pt x="255" y="361"/>
                    </a:lnTo>
                    <a:lnTo>
                      <a:pt x="285" y="359"/>
                    </a:lnTo>
                    <a:lnTo>
                      <a:pt x="312" y="352"/>
                    </a:lnTo>
                    <a:lnTo>
                      <a:pt x="321" y="350"/>
                    </a:lnTo>
                    <a:lnTo>
                      <a:pt x="327" y="346"/>
                    </a:lnTo>
                    <a:lnTo>
                      <a:pt x="331" y="346"/>
                    </a:lnTo>
                    <a:lnTo>
                      <a:pt x="334" y="344"/>
                    </a:lnTo>
                    <a:lnTo>
                      <a:pt x="336" y="342"/>
                    </a:lnTo>
                    <a:lnTo>
                      <a:pt x="338" y="342"/>
                    </a:lnTo>
                    <a:lnTo>
                      <a:pt x="359" y="329"/>
                    </a:lnTo>
                    <a:lnTo>
                      <a:pt x="378" y="314"/>
                    </a:lnTo>
                    <a:lnTo>
                      <a:pt x="384" y="308"/>
                    </a:lnTo>
                    <a:lnTo>
                      <a:pt x="401" y="289"/>
                    </a:lnTo>
                    <a:lnTo>
                      <a:pt x="424" y="249"/>
                    </a:lnTo>
                    <a:lnTo>
                      <a:pt x="431" y="228"/>
                    </a:lnTo>
                    <a:lnTo>
                      <a:pt x="433" y="221"/>
                    </a:lnTo>
                    <a:lnTo>
                      <a:pt x="433" y="215"/>
                    </a:lnTo>
                    <a:lnTo>
                      <a:pt x="437" y="198"/>
                    </a:lnTo>
                    <a:lnTo>
                      <a:pt x="437" y="181"/>
                    </a:lnTo>
                    <a:lnTo>
                      <a:pt x="437" y="175"/>
                    </a:lnTo>
                    <a:lnTo>
                      <a:pt x="437" y="171"/>
                    </a:lnTo>
                    <a:lnTo>
                      <a:pt x="437" y="171"/>
                    </a:lnTo>
                    <a:lnTo>
                      <a:pt x="437" y="171"/>
                    </a:lnTo>
                    <a:lnTo>
                      <a:pt x="437" y="171"/>
                    </a:lnTo>
                    <a:lnTo>
                      <a:pt x="437" y="171"/>
                    </a:lnTo>
                    <a:lnTo>
                      <a:pt x="437" y="169"/>
                    </a:lnTo>
                    <a:lnTo>
                      <a:pt x="437" y="169"/>
                    </a:lnTo>
                    <a:lnTo>
                      <a:pt x="437" y="169"/>
                    </a:lnTo>
                    <a:lnTo>
                      <a:pt x="435" y="160"/>
                    </a:lnTo>
                    <a:lnTo>
                      <a:pt x="435" y="152"/>
                    </a:lnTo>
                    <a:lnTo>
                      <a:pt x="435" y="152"/>
                    </a:lnTo>
                    <a:lnTo>
                      <a:pt x="433" y="150"/>
                    </a:lnTo>
                    <a:lnTo>
                      <a:pt x="433" y="141"/>
                    </a:lnTo>
                    <a:lnTo>
                      <a:pt x="431" y="135"/>
                    </a:lnTo>
                    <a:lnTo>
                      <a:pt x="431" y="135"/>
                    </a:lnTo>
                    <a:lnTo>
                      <a:pt x="431" y="135"/>
                    </a:lnTo>
                    <a:lnTo>
                      <a:pt x="424" y="112"/>
                    </a:lnTo>
                    <a:lnTo>
                      <a:pt x="401" y="72"/>
                    </a:lnTo>
                    <a:lnTo>
                      <a:pt x="384" y="53"/>
                    </a:lnTo>
                    <a:lnTo>
                      <a:pt x="378" y="48"/>
                    </a:lnTo>
                    <a:lnTo>
                      <a:pt x="355" y="29"/>
                    </a:lnTo>
                    <a:lnTo>
                      <a:pt x="304" y="6"/>
                    </a:lnTo>
                    <a:lnTo>
                      <a:pt x="274" y="2"/>
                    </a:lnTo>
                    <a:lnTo>
                      <a:pt x="274" y="2"/>
                    </a:lnTo>
                    <a:lnTo>
                      <a:pt x="274" y="2"/>
                    </a:lnTo>
                    <a:lnTo>
                      <a:pt x="264" y="0"/>
                    </a:lnTo>
                    <a:lnTo>
                      <a:pt x="255" y="0"/>
                    </a:lnTo>
                    <a:lnTo>
                      <a:pt x="255" y="0"/>
                    </a:lnTo>
                    <a:lnTo>
                      <a:pt x="222" y="2"/>
                    </a:lnTo>
                    <a:lnTo>
                      <a:pt x="156" y="29"/>
                    </a:lnTo>
                    <a:lnTo>
                      <a:pt x="129" y="53"/>
                    </a:lnTo>
                    <a:lnTo>
                      <a:pt x="0" y="181"/>
                    </a:lnTo>
                    <a:lnTo>
                      <a:pt x="129" y="308"/>
                    </a:lnTo>
                    <a:close/>
                  </a:path>
                </a:pathLst>
              </a:custGeom>
              <a:solidFill>
                <a:srgbClr val="3961B6"/>
              </a:solidFill>
              <a:ln>
                <a:solidFill>
                  <a:srgbClr val="3961B6"/>
                </a:solidFill>
              </a:ln>
            </p:spPr>
            <p:txBody>
              <a:bodyPr vert="horz" wrap="square" lIns="68580" tIns="34290" rIns="68580" bIns="34290" numCol="1" anchor="t" anchorCtr="0" compatLnSpc="1">
                <a:prstTxWarp prst="textNoShape">
                  <a:avLst/>
                </a:prstTxWarp>
              </a:bodyPr>
              <a:lstStyle/>
              <a:p>
                <a:endParaRPr lang="en-US"/>
              </a:p>
            </p:txBody>
          </p:sp>
        </p:grpSp>
      </p:grpSp>
      <p:sp>
        <p:nvSpPr>
          <p:cNvPr id="196" name="TextBox 195">
            <a:extLst>
              <a:ext uri="{FF2B5EF4-FFF2-40B4-BE49-F238E27FC236}">
                <a16:creationId xmlns:a16="http://schemas.microsoft.com/office/drawing/2014/main" id="{851C3AFD-7B30-40F7-9903-0F9C12722665}"/>
              </a:ext>
            </a:extLst>
          </p:cNvPr>
          <p:cNvSpPr txBox="1"/>
          <p:nvPr/>
        </p:nvSpPr>
        <p:spPr>
          <a:xfrm>
            <a:off x="5123183" y="1175055"/>
            <a:ext cx="1898306" cy="261610"/>
          </a:xfrm>
          <a:prstGeom prst="rect">
            <a:avLst/>
          </a:prstGeom>
          <a:noFill/>
          <a:ln cap="rnd">
            <a:noFill/>
            <a:round/>
          </a:ln>
        </p:spPr>
        <p:txBody>
          <a:bodyPr wrap="square" rtlCol="0">
            <a:spAutoFit/>
          </a:bodyPr>
          <a:lstStyle/>
          <a:p>
            <a:r>
              <a:rPr lang="de-DE" sz="1100" dirty="0">
                <a:solidFill>
                  <a:schemeClr val="tx2"/>
                </a:solidFill>
                <a:latin typeface="+mn-lt"/>
              </a:rPr>
              <a:t>2. Redirect to Webex login</a:t>
            </a:r>
            <a:endParaRPr lang="es-ES_tradnl" sz="1100" dirty="0">
              <a:solidFill>
                <a:schemeClr val="tx2"/>
              </a:solidFill>
              <a:latin typeface="+mn-lt"/>
            </a:endParaRPr>
          </a:p>
        </p:txBody>
      </p:sp>
      <p:grpSp>
        <p:nvGrpSpPr>
          <p:cNvPr id="21" name="Group 20">
            <a:extLst>
              <a:ext uri="{FF2B5EF4-FFF2-40B4-BE49-F238E27FC236}">
                <a16:creationId xmlns:a16="http://schemas.microsoft.com/office/drawing/2014/main" id="{81ADAA7F-4C4E-49A6-B547-1A420A60CC39}"/>
              </a:ext>
            </a:extLst>
          </p:cNvPr>
          <p:cNvGrpSpPr/>
          <p:nvPr/>
        </p:nvGrpSpPr>
        <p:grpSpPr>
          <a:xfrm>
            <a:off x="3731451" y="2586506"/>
            <a:ext cx="3568075" cy="1294179"/>
            <a:chOff x="3725669" y="2596538"/>
            <a:chExt cx="3568075" cy="1294179"/>
          </a:xfrm>
        </p:grpSpPr>
        <p:sp>
          <p:nvSpPr>
            <p:cNvPr id="133" name="Freeform 137">
              <a:extLst>
                <a:ext uri="{FF2B5EF4-FFF2-40B4-BE49-F238E27FC236}">
                  <a16:creationId xmlns:a16="http://schemas.microsoft.com/office/drawing/2014/main" id="{C36309CE-50C0-45D6-8836-5F9C63F62191}"/>
                </a:ext>
              </a:extLst>
            </p:cNvPr>
            <p:cNvSpPr>
              <a:spLocks/>
            </p:cNvSpPr>
            <p:nvPr/>
          </p:nvSpPr>
          <p:spPr bwMode="auto">
            <a:xfrm rot="10800000">
              <a:off x="3858999" y="3764253"/>
              <a:ext cx="3434745" cy="125232"/>
            </a:xfrm>
            <a:custGeom>
              <a:avLst/>
              <a:gdLst>
                <a:gd name="T0" fmla="*/ 180 w 8827"/>
                <a:gd name="T1" fmla="*/ 359 h 359"/>
                <a:gd name="T2" fmla="*/ 8646 w 8827"/>
                <a:gd name="T3" fmla="*/ 359 h 359"/>
                <a:gd name="T4" fmla="*/ 8827 w 8827"/>
                <a:gd name="T5" fmla="*/ 180 h 359"/>
                <a:gd name="T6" fmla="*/ 8648 w 8827"/>
                <a:gd name="T7" fmla="*/ 0 h 359"/>
                <a:gd name="T8" fmla="*/ 182 w 8827"/>
                <a:gd name="T9" fmla="*/ 0 h 359"/>
                <a:gd name="T10" fmla="*/ 146 w 8827"/>
                <a:gd name="T11" fmla="*/ 3 h 359"/>
                <a:gd name="T12" fmla="*/ 81 w 8827"/>
                <a:gd name="T13" fmla="*/ 30 h 359"/>
                <a:gd name="T14" fmla="*/ 32 w 8827"/>
                <a:gd name="T15" fmla="*/ 79 h 359"/>
                <a:gd name="T16" fmla="*/ 5 w 8827"/>
                <a:gd name="T17" fmla="*/ 144 h 359"/>
                <a:gd name="T18" fmla="*/ 0 w 8827"/>
                <a:gd name="T19" fmla="*/ 180 h 359"/>
                <a:gd name="T20" fmla="*/ 3 w 8827"/>
                <a:gd name="T21" fmla="*/ 203 h 359"/>
                <a:gd name="T22" fmla="*/ 13 w 8827"/>
                <a:gd name="T23" fmla="*/ 245 h 359"/>
                <a:gd name="T24" fmla="*/ 45 w 8827"/>
                <a:gd name="T25" fmla="*/ 298 h 359"/>
                <a:gd name="T26" fmla="*/ 76 w 8827"/>
                <a:gd name="T27" fmla="*/ 325 h 359"/>
                <a:gd name="T28" fmla="*/ 100 w 8827"/>
                <a:gd name="T29" fmla="*/ 340 h 359"/>
                <a:gd name="T30" fmla="*/ 153 w 8827"/>
                <a:gd name="T31" fmla="*/ 359 h 359"/>
                <a:gd name="T32" fmla="*/ 180 w 8827"/>
                <a:gd name="T33"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27" h="359">
                  <a:moveTo>
                    <a:pt x="180" y="359"/>
                  </a:moveTo>
                  <a:lnTo>
                    <a:pt x="8646" y="359"/>
                  </a:lnTo>
                  <a:lnTo>
                    <a:pt x="8827" y="180"/>
                  </a:lnTo>
                  <a:lnTo>
                    <a:pt x="8648" y="0"/>
                  </a:lnTo>
                  <a:lnTo>
                    <a:pt x="182" y="0"/>
                  </a:lnTo>
                  <a:lnTo>
                    <a:pt x="146" y="3"/>
                  </a:lnTo>
                  <a:lnTo>
                    <a:pt x="81" y="30"/>
                  </a:lnTo>
                  <a:lnTo>
                    <a:pt x="32" y="79"/>
                  </a:lnTo>
                  <a:lnTo>
                    <a:pt x="5" y="144"/>
                  </a:lnTo>
                  <a:lnTo>
                    <a:pt x="0" y="180"/>
                  </a:lnTo>
                  <a:lnTo>
                    <a:pt x="3" y="203"/>
                  </a:lnTo>
                  <a:lnTo>
                    <a:pt x="13" y="245"/>
                  </a:lnTo>
                  <a:lnTo>
                    <a:pt x="45" y="298"/>
                  </a:lnTo>
                  <a:lnTo>
                    <a:pt x="76" y="325"/>
                  </a:lnTo>
                  <a:lnTo>
                    <a:pt x="100" y="340"/>
                  </a:lnTo>
                  <a:lnTo>
                    <a:pt x="153" y="359"/>
                  </a:lnTo>
                  <a:lnTo>
                    <a:pt x="180" y="359"/>
                  </a:lnTo>
                  <a:close/>
                </a:path>
              </a:pathLst>
            </a:custGeom>
            <a:solidFill>
              <a:schemeClr val="tx2"/>
            </a:solidFill>
            <a:ln>
              <a:solidFill>
                <a:schemeClr val="bg1"/>
              </a:solidFill>
            </a:ln>
          </p:spPr>
          <p:txBody>
            <a:bodyPr vert="horz" wrap="square" lIns="68580" tIns="34290" rIns="68580" bIns="34290" numCol="1" anchor="t" anchorCtr="0" compatLnSpc="1">
              <a:prstTxWarp prst="textNoShape">
                <a:avLst/>
              </a:prstTxWarp>
            </a:bodyPr>
            <a:lstStyle/>
            <a:p>
              <a:endParaRPr lang="en-US"/>
            </a:p>
          </p:txBody>
        </p:sp>
        <p:grpSp>
          <p:nvGrpSpPr>
            <p:cNvPr id="205" name="Group 204">
              <a:extLst>
                <a:ext uri="{FF2B5EF4-FFF2-40B4-BE49-F238E27FC236}">
                  <a16:creationId xmlns:a16="http://schemas.microsoft.com/office/drawing/2014/main" id="{5C272B6B-A409-4A1C-B5EE-4357D4B5084D}"/>
                </a:ext>
              </a:extLst>
            </p:cNvPr>
            <p:cNvGrpSpPr/>
            <p:nvPr/>
          </p:nvGrpSpPr>
          <p:grpSpPr>
            <a:xfrm rot="16200000">
              <a:off x="3468228" y="2853979"/>
              <a:ext cx="907322" cy="392440"/>
              <a:chOff x="1864153" y="1048947"/>
              <a:chExt cx="907322" cy="392440"/>
            </a:xfrm>
          </p:grpSpPr>
          <p:sp>
            <p:nvSpPr>
              <p:cNvPr id="206" name="Freeform 123">
                <a:extLst>
                  <a:ext uri="{FF2B5EF4-FFF2-40B4-BE49-F238E27FC236}">
                    <a16:creationId xmlns:a16="http://schemas.microsoft.com/office/drawing/2014/main" id="{DB80B729-21FC-4BD7-9478-102807A4BC95}"/>
                  </a:ext>
                </a:extLst>
              </p:cNvPr>
              <p:cNvSpPr>
                <a:spLocks/>
              </p:cNvSpPr>
              <p:nvPr/>
            </p:nvSpPr>
            <p:spPr bwMode="auto">
              <a:xfrm>
                <a:off x="1864153" y="1182202"/>
                <a:ext cx="755578" cy="125930"/>
              </a:xfrm>
              <a:custGeom>
                <a:avLst/>
                <a:gdLst>
                  <a:gd name="T0" fmla="*/ 179 w 2166"/>
                  <a:gd name="T1" fmla="*/ 361 h 361"/>
                  <a:gd name="T2" fmla="*/ 1985 w 2166"/>
                  <a:gd name="T3" fmla="*/ 361 h 361"/>
                  <a:gd name="T4" fmla="*/ 2166 w 2166"/>
                  <a:gd name="T5" fmla="*/ 179 h 361"/>
                  <a:gd name="T6" fmla="*/ 1987 w 2166"/>
                  <a:gd name="T7" fmla="*/ 0 h 361"/>
                  <a:gd name="T8" fmla="*/ 181 w 2166"/>
                  <a:gd name="T9" fmla="*/ 0 h 361"/>
                  <a:gd name="T10" fmla="*/ 143 w 2166"/>
                  <a:gd name="T11" fmla="*/ 2 h 361"/>
                  <a:gd name="T12" fmla="*/ 78 w 2166"/>
                  <a:gd name="T13" fmla="*/ 29 h 361"/>
                  <a:gd name="T14" fmla="*/ 29 w 2166"/>
                  <a:gd name="T15" fmla="*/ 80 h 361"/>
                  <a:gd name="T16" fmla="*/ 2 w 2166"/>
                  <a:gd name="T17" fmla="*/ 143 h 361"/>
                  <a:gd name="T18" fmla="*/ 0 w 2166"/>
                  <a:gd name="T19" fmla="*/ 181 h 361"/>
                  <a:gd name="T20" fmla="*/ 0 w 2166"/>
                  <a:gd name="T21" fmla="*/ 202 h 361"/>
                  <a:gd name="T22" fmla="*/ 10 w 2166"/>
                  <a:gd name="T23" fmla="*/ 245 h 361"/>
                  <a:gd name="T24" fmla="*/ 42 w 2166"/>
                  <a:gd name="T25" fmla="*/ 299 h 361"/>
                  <a:gd name="T26" fmla="*/ 74 w 2166"/>
                  <a:gd name="T27" fmla="*/ 327 h 361"/>
                  <a:gd name="T28" fmla="*/ 97 w 2166"/>
                  <a:gd name="T29" fmla="*/ 342 h 361"/>
                  <a:gd name="T30" fmla="*/ 150 w 2166"/>
                  <a:gd name="T31" fmla="*/ 358 h 361"/>
                  <a:gd name="T32" fmla="*/ 179 w 2166"/>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6" h="361">
                    <a:moveTo>
                      <a:pt x="179" y="361"/>
                    </a:moveTo>
                    <a:lnTo>
                      <a:pt x="1985" y="361"/>
                    </a:lnTo>
                    <a:lnTo>
                      <a:pt x="2166" y="179"/>
                    </a:lnTo>
                    <a:lnTo>
                      <a:pt x="1987" y="0"/>
                    </a:lnTo>
                    <a:lnTo>
                      <a:pt x="181" y="0"/>
                    </a:lnTo>
                    <a:lnTo>
                      <a:pt x="143" y="2"/>
                    </a:lnTo>
                    <a:lnTo>
                      <a:pt x="78" y="29"/>
                    </a:lnTo>
                    <a:lnTo>
                      <a:pt x="29" y="80"/>
                    </a:lnTo>
                    <a:lnTo>
                      <a:pt x="2" y="143"/>
                    </a:lnTo>
                    <a:lnTo>
                      <a:pt x="0" y="181"/>
                    </a:lnTo>
                    <a:lnTo>
                      <a:pt x="0" y="202"/>
                    </a:lnTo>
                    <a:lnTo>
                      <a:pt x="10" y="245"/>
                    </a:lnTo>
                    <a:lnTo>
                      <a:pt x="42" y="299"/>
                    </a:lnTo>
                    <a:lnTo>
                      <a:pt x="74" y="327"/>
                    </a:lnTo>
                    <a:lnTo>
                      <a:pt x="97" y="342"/>
                    </a:lnTo>
                    <a:lnTo>
                      <a:pt x="150" y="358"/>
                    </a:lnTo>
                    <a:lnTo>
                      <a:pt x="179" y="361"/>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grpSp>
            <p:nvGrpSpPr>
              <p:cNvPr id="207" name="Group 206">
                <a:extLst>
                  <a:ext uri="{FF2B5EF4-FFF2-40B4-BE49-F238E27FC236}">
                    <a16:creationId xmlns:a16="http://schemas.microsoft.com/office/drawing/2014/main" id="{C284A578-941B-46CC-ADF1-F907C706E3D5}"/>
                  </a:ext>
                </a:extLst>
              </p:cNvPr>
              <p:cNvGrpSpPr/>
              <p:nvPr/>
            </p:nvGrpSpPr>
            <p:grpSpPr>
              <a:xfrm>
                <a:off x="2512987" y="1048947"/>
                <a:ext cx="258488" cy="392440"/>
                <a:chOff x="3350649" y="1200355"/>
                <a:chExt cx="344650" cy="523253"/>
              </a:xfrm>
            </p:grpSpPr>
            <p:sp>
              <p:nvSpPr>
                <p:cNvPr id="208" name="Freeform 124">
                  <a:extLst>
                    <a:ext uri="{FF2B5EF4-FFF2-40B4-BE49-F238E27FC236}">
                      <a16:creationId xmlns:a16="http://schemas.microsoft.com/office/drawing/2014/main" id="{B269F7E4-5530-44E6-80BB-2AA4FCB780D1}"/>
                    </a:ext>
                  </a:extLst>
                </p:cNvPr>
                <p:cNvSpPr>
                  <a:spLocks/>
                </p:cNvSpPr>
                <p:nvPr/>
              </p:nvSpPr>
              <p:spPr bwMode="auto">
                <a:xfrm>
                  <a:off x="3350649" y="1523144"/>
                  <a:ext cx="318138" cy="200464"/>
                </a:xfrm>
                <a:custGeom>
                  <a:avLst/>
                  <a:gdLst>
                    <a:gd name="T0" fmla="*/ 177 w 684"/>
                    <a:gd name="T1" fmla="*/ 431 h 431"/>
                    <a:gd name="T2" fmla="*/ 213 w 684"/>
                    <a:gd name="T3" fmla="*/ 428 h 431"/>
                    <a:gd name="T4" fmla="*/ 279 w 684"/>
                    <a:gd name="T5" fmla="*/ 403 h 431"/>
                    <a:gd name="T6" fmla="*/ 306 w 684"/>
                    <a:gd name="T7" fmla="*/ 378 h 431"/>
                    <a:gd name="T8" fmla="*/ 684 w 684"/>
                    <a:gd name="T9" fmla="*/ 0 h 431"/>
                    <a:gd name="T10" fmla="*/ 653 w 684"/>
                    <a:gd name="T11" fmla="*/ 25 h 431"/>
                    <a:gd name="T12" fmla="*/ 619 w 684"/>
                    <a:gd name="T13" fmla="*/ 38 h 431"/>
                    <a:gd name="T14" fmla="*/ 591 w 684"/>
                    <a:gd name="T15" fmla="*/ 46 h 431"/>
                    <a:gd name="T16" fmla="*/ 562 w 684"/>
                    <a:gd name="T17" fmla="*/ 49 h 431"/>
                    <a:gd name="T18" fmla="*/ 125 w 684"/>
                    <a:gd name="T19" fmla="*/ 49 h 431"/>
                    <a:gd name="T20" fmla="*/ 125 w 684"/>
                    <a:gd name="T21" fmla="*/ 49 h 431"/>
                    <a:gd name="T22" fmla="*/ 127 w 684"/>
                    <a:gd name="T23" fmla="*/ 49 h 431"/>
                    <a:gd name="T24" fmla="*/ 51 w 684"/>
                    <a:gd name="T25" fmla="*/ 125 h 431"/>
                    <a:gd name="T26" fmla="*/ 28 w 684"/>
                    <a:gd name="T27" fmla="*/ 152 h 431"/>
                    <a:gd name="T28" fmla="*/ 0 w 684"/>
                    <a:gd name="T29" fmla="*/ 217 h 431"/>
                    <a:gd name="T30" fmla="*/ 0 w 684"/>
                    <a:gd name="T31" fmla="*/ 287 h 431"/>
                    <a:gd name="T32" fmla="*/ 28 w 684"/>
                    <a:gd name="T33" fmla="*/ 350 h 431"/>
                    <a:gd name="T34" fmla="*/ 51 w 684"/>
                    <a:gd name="T35" fmla="*/ 380 h 431"/>
                    <a:gd name="T36" fmla="*/ 53 w 684"/>
                    <a:gd name="T37" fmla="*/ 380 h 431"/>
                    <a:gd name="T38" fmla="*/ 55 w 684"/>
                    <a:gd name="T39" fmla="*/ 382 h 431"/>
                    <a:gd name="T40" fmla="*/ 82 w 684"/>
                    <a:gd name="T41" fmla="*/ 405 h 431"/>
                    <a:gd name="T42" fmla="*/ 146 w 684"/>
                    <a:gd name="T43" fmla="*/ 428 h 431"/>
                    <a:gd name="T44" fmla="*/ 177 w 684"/>
                    <a:gd name="T45"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4" h="431">
                      <a:moveTo>
                        <a:pt x="177" y="431"/>
                      </a:moveTo>
                      <a:lnTo>
                        <a:pt x="213" y="428"/>
                      </a:lnTo>
                      <a:lnTo>
                        <a:pt x="279" y="403"/>
                      </a:lnTo>
                      <a:lnTo>
                        <a:pt x="306" y="378"/>
                      </a:lnTo>
                      <a:lnTo>
                        <a:pt x="684" y="0"/>
                      </a:lnTo>
                      <a:lnTo>
                        <a:pt x="653" y="25"/>
                      </a:lnTo>
                      <a:lnTo>
                        <a:pt x="619" y="38"/>
                      </a:lnTo>
                      <a:lnTo>
                        <a:pt x="591" y="46"/>
                      </a:lnTo>
                      <a:lnTo>
                        <a:pt x="562" y="49"/>
                      </a:lnTo>
                      <a:lnTo>
                        <a:pt x="125" y="49"/>
                      </a:lnTo>
                      <a:lnTo>
                        <a:pt x="125" y="49"/>
                      </a:lnTo>
                      <a:lnTo>
                        <a:pt x="127" y="49"/>
                      </a:lnTo>
                      <a:lnTo>
                        <a:pt x="51" y="125"/>
                      </a:lnTo>
                      <a:lnTo>
                        <a:pt x="28" y="152"/>
                      </a:lnTo>
                      <a:lnTo>
                        <a:pt x="0" y="217"/>
                      </a:lnTo>
                      <a:lnTo>
                        <a:pt x="0" y="287"/>
                      </a:lnTo>
                      <a:lnTo>
                        <a:pt x="28" y="350"/>
                      </a:lnTo>
                      <a:lnTo>
                        <a:pt x="51" y="380"/>
                      </a:lnTo>
                      <a:lnTo>
                        <a:pt x="53" y="380"/>
                      </a:lnTo>
                      <a:lnTo>
                        <a:pt x="55" y="382"/>
                      </a:lnTo>
                      <a:lnTo>
                        <a:pt x="82" y="405"/>
                      </a:lnTo>
                      <a:lnTo>
                        <a:pt x="146" y="428"/>
                      </a:lnTo>
                      <a:lnTo>
                        <a:pt x="177" y="431"/>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sp>
              <p:nvSpPr>
                <p:cNvPr id="209" name="Freeform 125">
                  <a:extLst>
                    <a:ext uri="{FF2B5EF4-FFF2-40B4-BE49-F238E27FC236}">
                      <a16:creationId xmlns:a16="http://schemas.microsoft.com/office/drawing/2014/main" id="{C41711BF-BA1A-4AC1-A3C2-9E1A84C1B327}"/>
                    </a:ext>
                  </a:extLst>
                </p:cNvPr>
                <p:cNvSpPr>
                  <a:spLocks/>
                </p:cNvSpPr>
                <p:nvPr/>
              </p:nvSpPr>
              <p:spPr bwMode="auto">
                <a:xfrm>
                  <a:off x="3408789" y="1461284"/>
                  <a:ext cx="229766" cy="84651"/>
                </a:xfrm>
                <a:custGeom>
                  <a:avLst/>
                  <a:gdLst>
                    <a:gd name="T0" fmla="*/ 0 w 494"/>
                    <a:gd name="T1" fmla="*/ 182 h 182"/>
                    <a:gd name="T2" fmla="*/ 437 w 494"/>
                    <a:gd name="T3" fmla="*/ 182 h 182"/>
                    <a:gd name="T4" fmla="*/ 466 w 494"/>
                    <a:gd name="T5" fmla="*/ 179 h 182"/>
                    <a:gd name="T6" fmla="*/ 494 w 494"/>
                    <a:gd name="T7" fmla="*/ 171 h 182"/>
                    <a:gd name="T8" fmla="*/ 464 w 494"/>
                    <a:gd name="T9" fmla="*/ 179 h 182"/>
                    <a:gd name="T10" fmla="*/ 437 w 494"/>
                    <a:gd name="T11" fmla="*/ 182 h 182"/>
                    <a:gd name="T12" fmla="*/ 401 w 494"/>
                    <a:gd name="T13" fmla="*/ 179 h 182"/>
                    <a:gd name="T14" fmla="*/ 335 w 494"/>
                    <a:gd name="T15" fmla="*/ 152 h 182"/>
                    <a:gd name="T16" fmla="*/ 308 w 494"/>
                    <a:gd name="T17" fmla="*/ 129 h 182"/>
                    <a:gd name="T18" fmla="*/ 181 w 494"/>
                    <a:gd name="T19" fmla="*/ 0 h 182"/>
                    <a:gd name="T20" fmla="*/ 0 w 494"/>
                    <a:gd name="T21" fmla="*/ 182 h 182"/>
                    <a:gd name="T22" fmla="*/ 0 w 494"/>
                    <a:gd name="T2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182">
                      <a:moveTo>
                        <a:pt x="0" y="182"/>
                      </a:moveTo>
                      <a:lnTo>
                        <a:pt x="437" y="182"/>
                      </a:lnTo>
                      <a:lnTo>
                        <a:pt x="466" y="179"/>
                      </a:lnTo>
                      <a:lnTo>
                        <a:pt x="494" y="171"/>
                      </a:lnTo>
                      <a:lnTo>
                        <a:pt x="464" y="179"/>
                      </a:lnTo>
                      <a:lnTo>
                        <a:pt x="437" y="182"/>
                      </a:lnTo>
                      <a:lnTo>
                        <a:pt x="401" y="179"/>
                      </a:lnTo>
                      <a:lnTo>
                        <a:pt x="335" y="152"/>
                      </a:lnTo>
                      <a:lnTo>
                        <a:pt x="308" y="129"/>
                      </a:lnTo>
                      <a:lnTo>
                        <a:pt x="181" y="0"/>
                      </a:lnTo>
                      <a:lnTo>
                        <a:pt x="0" y="182"/>
                      </a:lnTo>
                      <a:lnTo>
                        <a:pt x="0" y="182"/>
                      </a:lnTo>
                      <a:close/>
                    </a:path>
                  </a:pathLst>
                </a:custGeom>
                <a:solidFill>
                  <a:schemeClr val="tx2">
                    <a:lumMod val="75000"/>
                  </a:schemeClr>
                </a:solidFill>
                <a:ln>
                  <a:solidFill>
                    <a:schemeClr val="tx2">
                      <a:lumMod val="75000"/>
                    </a:schemeClr>
                  </a:solidFill>
                </a:ln>
              </p:spPr>
              <p:txBody>
                <a:bodyPr vert="horz" wrap="square" lIns="68580" tIns="34290" rIns="68580" bIns="34290" numCol="1" anchor="t" anchorCtr="0" compatLnSpc="1">
                  <a:prstTxWarp prst="textNoShape">
                    <a:avLst/>
                  </a:prstTxWarp>
                </a:bodyPr>
                <a:lstStyle/>
                <a:p>
                  <a:endParaRPr lang="en-US"/>
                </a:p>
              </p:txBody>
            </p:sp>
            <p:sp>
              <p:nvSpPr>
                <p:cNvPr id="210" name="Freeform 126">
                  <a:extLst>
                    <a:ext uri="{FF2B5EF4-FFF2-40B4-BE49-F238E27FC236}">
                      <a16:creationId xmlns:a16="http://schemas.microsoft.com/office/drawing/2014/main" id="{2AC69632-EAF7-456E-8FBE-33EF878A20A4}"/>
                    </a:ext>
                  </a:extLst>
                </p:cNvPr>
                <p:cNvSpPr>
                  <a:spLocks/>
                </p:cNvSpPr>
                <p:nvPr/>
              </p:nvSpPr>
              <p:spPr bwMode="auto">
                <a:xfrm>
                  <a:off x="3350649" y="1200355"/>
                  <a:ext cx="318138" cy="199069"/>
                </a:xfrm>
                <a:custGeom>
                  <a:avLst/>
                  <a:gdLst>
                    <a:gd name="T0" fmla="*/ 684 w 684"/>
                    <a:gd name="T1" fmla="*/ 428 h 428"/>
                    <a:gd name="T2" fmla="*/ 306 w 684"/>
                    <a:gd name="T3" fmla="*/ 51 h 428"/>
                    <a:gd name="T4" fmla="*/ 296 w 684"/>
                    <a:gd name="T5" fmla="*/ 42 h 428"/>
                    <a:gd name="T6" fmla="*/ 285 w 684"/>
                    <a:gd name="T7" fmla="*/ 34 h 428"/>
                    <a:gd name="T8" fmla="*/ 262 w 684"/>
                    <a:gd name="T9" fmla="*/ 19 h 428"/>
                    <a:gd name="T10" fmla="*/ 207 w 684"/>
                    <a:gd name="T11" fmla="*/ 0 h 428"/>
                    <a:gd name="T12" fmla="*/ 180 w 684"/>
                    <a:gd name="T13" fmla="*/ 0 h 428"/>
                    <a:gd name="T14" fmla="*/ 144 w 684"/>
                    <a:gd name="T15" fmla="*/ 2 h 428"/>
                    <a:gd name="T16" fmla="*/ 80 w 684"/>
                    <a:gd name="T17" fmla="*/ 27 h 428"/>
                    <a:gd name="T18" fmla="*/ 51 w 684"/>
                    <a:gd name="T19" fmla="*/ 53 h 428"/>
                    <a:gd name="T20" fmla="*/ 28 w 684"/>
                    <a:gd name="T21" fmla="*/ 80 h 428"/>
                    <a:gd name="T22" fmla="*/ 0 w 684"/>
                    <a:gd name="T23" fmla="*/ 145 h 428"/>
                    <a:gd name="T24" fmla="*/ 0 w 684"/>
                    <a:gd name="T25" fmla="*/ 215 h 428"/>
                    <a:gd name="T26" fmla="*/ 28 w 684"/>
                    <a:gd name="T27" fmla="*/ 281 h 428"/>
                    <a:gd name="T28" fmla="*/ 51 w 684"/>
                    <a:gd name="T29" fmla="*/ 308 h 428"/>
                    <a:gd name="T30" fmla="*/ 125 w 684"/>
                    <a:gd name="T31" fmla="*/ 382 h 428"/>
                    <a:gd name="T32" fmla="*/ 562 w 684"/>
                    <a:gd name="T33" fmla="*/ 382 h 428"/>
                    <a:gd name="T34" fmla="*/ 562 w 684"/>
                    <a:gd name="T35" fmla="*/ 382 h 428"/>
                    <a:gd name="T36" fmla="*/ 562 w 684"/>
                    <a:gd name="T37" fmla="*/ 382 h 428"/>
                    <a:gd name="T38" fmla="*/ 593 w 684"/>
                    <a:gd name="T39" fmla="*/ 384 h 428"/>
                    <a:gd name="T40" fmla="*/ 657 w 684"/>
                    <a:gd name="T41" fmla="*/ 407 h 428"/>
                    <a:gd name="T42" fmla="*/ 684 w 684"/>
                    <a:gd name="T43"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4" h="428">
                      <a:moveTo>
                        <a:pt x="684" y="428"/>
                      </a:moveTo>
                      <a:lnTo>
                        <a:pt x="306" y="51"/>
                      </a:lnTo>
                      <a:lnTo>
                        <a:pt x="296" y="42"/>
                      </a:lnTo>
                      <a:lnTo>
                        <a:pt x="285" y="34"/>
                      </a:lnTo>
                      <a:lnTo>
                        <a:pt x="262" y="19"/>
                      </a:lnTo>
                      <a:lnTo>
                        <a:pt x="207" y="0"/>
                      </a:lnTo>
                      <a:lnTo>
                        <a:pt x="180" y="0"/>
                      </a:lnTo>
                      <a:lnTo>
                        <a:pt x="144" y="2"/>
                      </a:lnTo>
                      <a:lnTo>
                        <a:pt x="80" y="27"/>
                      </a:lnTo>
                      <a:lnTo>
                        <a:pt x="51" y="53"/>
                      </a:lnTo>
                      <a:lnTo>
                        <a:pt x="28" y="80"/>
                      </a:lnTo>
                      <a:lnTo>
                        <a:pt x="0" y="145"/>
                      </a:lnTo>
                      <a:lnTo>
                        <a:pt x="0" y="215"/>
                      </a:lnTo>
                      <a:lnTo>
                        <a:pt x="28" y="281"/>
                      </a:lnTo>
                      <a:lnTo>
                        <a:pt x="51" y="308"/>
                      </a:lnTo>
                      <a:lnTo>
                        <a:pt x="125" y="382"/>
                      </a:lnTo>
                      <a:lnTo>
                        <a:pt x="562" y="382"/>
                      </a:lnTo>
                      <a:lnTo>
                        <a:pt x="562" y="382"/>
                      </a:lnTo>
                      <a:lnTo>
                        <a:pt x="562" y="382"/>
                      </a:lnTo>
                      <a:lnTo>
                        <a:pt x="593" y="384"/>
                      </a:lnTo>
                      <a:lnTo>
                        <a:pt x="657" y="407"/>
                      </a:lnTo>
                      <a:lnTo>
                        <a:pt x="684" y="428"/>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sp>
              <p:nvSpPr>
                <p:cNvPr id="211" name="Freeform 127">
                  <a:extLst>
                    <a:ext uri="{FF2B5EF4-FFF2-40B4-BE49-F238E27FC236}">
                      <a16:creationId xmlns:a16="http://schemas.microsoft.com/office/drawing/2014/main" id="{0FF2A591-072B-443B-96D8-24C9CB9C9EB8}"/>
                    </a:ext>
                  </a:extLst>
                </p:cNvPr>
                <p:cNvSpPr>
                  <a:spLocks/>
                </p:cNvSpPr>
                <p:nvPr/>
              </p:nvSpPr>
              <p:spPr bwMode="auto">
                <a:xfrm>
                  <a:off x="3408789" y="1378029"/>
                  <a:ext cx="203255" cy="83256"/>
                </a:xfrm>
                <a:custGeom>
                  <a:avLst/>
                  <a:gdLst>
                    <a:gd name="T0" fmla="*/ 181 w 437"/>
                    <a:gd name="T1" fmla="*/ 179 h 179"/>
                    <a:gd name="T2" fmla="*/ 308 w 437"/>
                    <a:gd name="T3" fmla="*/ 53 h 179"/>
                    <a:gd name="T4" fmla="*/ 335 w 437"/>
                    <a:gd name="T5" fmla="*/ 27 h 179"/>
                    <a:gd name="T6" fmla="*/ 401 w 437"/>
                    <a:gd name="T7" fmla="*/ 2 h 179"/>
                    <a:gd name="T8" fmla="*/ 437 w 437"/>
                    <a:gd name="T9" fmla="*/ 0 h 179"/>
                    <a:gd name="T10" fmla="*/ 437 w 437"/>
                    <a:gd name="T11" fmla="*/ 0 h 179"/>
                    <a:gd name="T12" fmla="*/ 0 w 437"/>
                    <a:gd name="T13" fmla="*/ 0 h 179"/>
                    <a:gd name="T14" fmla="*/ 2 w 437"/>
                    <a:gd name="T15" fmla="*/ 0 h 179"/>
                    <a:gd name="T16" fmla="*/ 2 w 437"/>
                    <a:gd name="T17" fmla="*/ 0 h 179"/>
                    <a:gd name="T18" fmla="*/ 181 w 437"/>
                    <a:gd name="T19" fmla="*/ 179 h 179"/>
                    <a:gd name="T20" fmla="*/ 181 w 437"/>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179">
                      <a:moveTo>
                        <a:pt x="181" y="179"/>
                      </a:moveTo>
                      <a:lnTo>
                        <a:pt x="308" y="53"/>
                      </a:lnTo>
                      <a:lnTo>
                        <a:pt x="335" y="27"/>
                      </a:lnTo>
                      <a:lnTo>
                        <a:pt x="401" y="2"/>
                      </a:lnTo>
                      <a:lnTo>
                        <a:pt x="437" y="0"/>
                      </a:lnTo>
                      <a:lnTo>
                        <a:pt x="437" y="0"/>
                      </a:lnTo>
                      <a:lnTo>
                        <a:pt x="0" y="0"/>
                      </a:lnTo>
                      <a:lnTo>
                        <a:pt x="2" y="0"/>
                      </a:lnTo>
                      <a:lnTo>
                        <a:pt x="2" y="0"/>
                      </a:lnTo>
                      <a:lnTo>
                        <a:pt x="181" y="179"/>
                      </a:lnTo>
                      <a:lnTo>
                        <a:pt x="181" y="179"/>
                      </a:lnTo>
                      <a:close/>
                    </a:path>
                  </a:pathLst>
                </a:custGeom>
                <a:solidFill>
                  <a:schemeClr val="tx2">
                    <a:lumMod val="75000"/>
                  </a:schemeClr>
                </a:solidFill>
                <a:ln>
                  <a:solidFill>
                    <a:schemeClr val="tx2">
                      <a:lumMod val="75000"/>
                    </a:schemeClr>
                  </a:solidFill>
                </a:ln>
              </p:spPr>
              <p:txBody>
                <a:bodyPr vert="horz" wrap="square" lIns="68580" tIns="34290" rIns="68580" bIns="34290" numCol="1" anchor="t" anchorCtr="0" compatLnSpc="1">
                  <a:prstTxWarp prst="textNoShape">
                    <a:avLst/>
                  </a:prstTxWarp>
                </a:bodyPr>
                <a:lstStyle/>
                <a:p>
                  <a:endParaRPr lang="en-US"/>
                </a:p>
              </p:txBody>
            </p:sp>
            <p:sp>
              <p:nvSpPr>
                <p:cNvPr id="212" name="Freeform 129">
                  <a:extLst>
                    <a:ext uri="{FF2B5EF4-FFF2-40B4-BE49-F238E27FC236}">
                      <a16:creationId xmlns:a16="http://schemas.microsoft.com/office/drawing/2014/main" id="{B28A0DEC-EF3A-493E-9534-DAAB11CD3886}"/>
                    </a:ext>
                  </a:extLst>
                </p:cNvPr>
                <p:cNvSpPr>
                  <a:spLocks/>
                </p:cNvSpPr>
                <p:nvPr/>
              </p:nvSpPr>
              <p:spPr bwMode="auto">
                <a:xfrm>
                  <a:off x="3492974" y="1378029"/>
                  <a:ext cx="202325" cy="167906"/>
                </a:xfrm>
                <a:custGeom>
                  <a:avLst/>
                  <a:gdLst>
                    <a:gd name="T0" fmla="*/ 127 w 435"/>
                    <a:gd name="T1" fmla="*/ 308 h 361"/>
                    <a:gd name="T2" fmla="*/ 154 w 435"/>
                    <a:gd name="T3" fmla="*/ 331 h 361"/>
                    <a:gd name="T4" fmla="*/ 220 w 435"/>
                    <a:gd name="T5" fmla="*/ 358 h 361"/>
                    <a:gd name="T6" fmla="*/ 256 w 435"/>
                    <a:gd name="T7" fmla="*/ 361 h 361"/>
                    <a:gd name="T8" fmla="*/ 283 w 435"/>
                    <a:gd name="T9" fmla="*/ 358 h 361"/>
                    <a:gd name="T10" fmla="*/ 313 w 435"/>
                    <a:gd name="T11" fmla="*/ 350 h 361"/>
                    <a:gd name="T12" fmla="*/ 319 w 435"/>
                    <a:gd name="T13" fmla="*/ 348 h 361"/>
                    <a:gd name="T14" fmla="*/ 325 w 435"/>
                    <a:gd name="T15" fmla="*/ 346 h 361"/>
                    <a:gd name="T16" fmla="*/ 330 w 435"/>
                    <a:gd name="T17" fmla="*/ 344 h 361"/>
                    <a:gd name="T18" fmla="*/ 334 w 435"/>
                    <a:gd name="T19" fmla="*/ 342 h 361"/>
                    <a:gd name="T20" fmla="*/ 336 w 435"/>
                    <a:gd name="T21" fmla="*/ 342 h 361"/>
                    <a:gd name="T22" fmla="*/ 336 w 435"/>
                    <a:gd name="T23" fmla="*/ 340 h 361"/>
                    <a:gd name="T24" fmla="*/ 359 w 435"/>
                    <a:gd name="T25" fmla="*/ 329 h 361"/>
                    <a:gd name="T26" fmla="*/ 378 w 435"/>
                    <a:gd name="T27" fmla="*/ 312 h 361"/>
                    <a:gd name="T28" fmla="*/ 382 w 435"/>
                    <a:gd name="T29" fmla="*/ 308 h 361"/>
                    <a:gd name="T30" fmla="*/ 399 w 435"/>
                    <a:gd name="T31" fmla="*/ 289 h 361"/>
                    <a:gd name="T32" fmla="*/ 423 w 435"/>
                    <a:gd name="T33" fmla="*/ 249 h 361"/>
                    <a:gd name="T34" fmla="*/ 429 w 435"/>
                    <a:gd name="T35" fmla="*/ 226 h 361"/>
                    <a:gd name="T36" fmla="*/ 431 w 435"/>
                    <a:gd name="T37" fmla="*/ 219 h 361"/>
                    <a:gd name="T38" fmla="*/ 433 w 435"/>
                    <a:gd name="T39" fmla="*/ 215 h 361"/>
                    <a:gd name="T40" fmla="*/ 435 w 435"/>
                    <a:gd name="T41" fmla="*/ 196 h 361"/>
                    <a:gd name="T42" fmla="*/ 435 w 435"/>
                    <a:gd name="T43" fmla="*/ 179 h 361"/>
                    <a:gd name="T44" fmla="*/ 435 w 435"/>
                    <a:gd name="T45" fmla="*/ 175 h 361"/>
                    <a:gd name="T46" fmla="*/ 435 w 435"/>
                    <a:gd name="T47" fmla="*/ 171 h 361"/>
                    <a:gd name="T48" fmla="*/ 435 w 435"/>
                    <a:gd name="T49" fmla="*/ 171 h 361"/>
                    <a:gd name="T50" fmla="*/ 435 w 435"/>
                    <a:gd name="T51" fmla="*/ 169 h 361"/>
                    <a:gd name="T52" fmla="*/ 435 w 435"/>
                    <a:gd name="T53" fmla="*/ 169 h 361"/>
                    <a:gd name="T54" fmla="*/ 435 w 435"/>
                    <a:gd name="T55" fmla="*/ 169 h 361"/>
                    <a:gd name="T56" fmla="*/ 435 w 435"/>
                    <a:gd name="T57" fmla="*/ 169 h 361"/>
                    <a:gd name="T58" fmla="*/ 435 w 435"/>
                    <a:gd name="T59" fmla="*/ 169 h 361"/>
                    <a:gd name="T60" fmla="*/ 435 w 435"/>
                    <a:gd name="T61" fmla="*/ 160 h 361"/>
                    <a:gd name="T62" fmla="*/ 433 w 435"/>
                    <a:gd name="T63" fmla="*/ 152 h 361"/>
                    <a:gd name="T64" fmla="*/ 433 w 435"/>
                    <a:gd name="T65" fmla="*/ 150 h 361"/>
                    <a:gd name="T66" fmla="*/ 433 w 435"/>
                    <a:gd name="T67" fmla="*/ 147 h 361"/>
                    <a:gd name="T68" fmla="*/ 431 w 435"/>
                    <a:gd name="T69" fmla="*/ 141 h 361"/>
                    <a:gd name="T70" fmla="*/ 429 w 435"/>
                    <a:gd name="T71" fmla="*/ 135 h 361"/>
                    <a:gd name="T72" fmla="*/ 429 w 435"/>
                    <a:gd name="T73" fmla="*/ 133 h 361"/>
                    <a:gd name="T74" fmla="*/ 429 w 435"/>
                    <a:gd name="T75" fmla="*/ 133 h 361"/>
                    <a:gd name="T76" fmla="*/ 423 w 435"/>
                    <a:gd name="T77" fmla="*/ 112 h 361"/>
                    <a:gd name="T78" fmla="*/ 399 w 435"/>
                    <a:gd name="T79" fmla="*/ 69 h 361"/>
                    <a:gd name="T80" fmla="*/ 382 w 435"/>
                    <a:gd name="T81" fmla="*/ 53 h 361"/>
                    <a:gd name="T82" fmla="*/ 378 w 435"/>
                    <a:gd name="T83" fmla="*/ 46 h 361"/>
                    <a:gd name="T84" fmla="*/ 355 w 435"/>
                    <a:gd name="T85" fmla="*/ 27 h 361"/>
                    <a:gd name="T86" fmla="*/ 302 w 435"/>
                    <a:gd name="T87" fmla="*/ 4 h 361"/>
                    <a:gd name="T88" fmla="*/ 275 w 435"/>
                    <a:gd name="T89" fmla="*/ 0 h 361"/>
                    <a:gd name="T90" fmla="*/ 273 w 435"/>
                    <a:gd name="T91" fmla="*/ 0 h 361"/>
                    <a:gd name="T92" fmla="*/ 273 w 435"/>
                    <a:gd name="T93" fmla="*/ 0 h 361"/>
                    <a:gd name="T94" fmla="*/ 264 w 435"/>
                    <a:gd name="T95" fmla="*/ 0 h 361"/>
                    <a:gd name="T96" fmla="*/ 256 w 435"/>
                    <a:gd name="T97" fmla="*/ 0 h 361"/>
                    <a:gd name="T98" fmla="*/ 256 w 435"/>
                    <a:gd name="T99" fmla="*/ 0 h 361"/>
                    <a:gd name="T100" fmla="*/ 220 w 435"/>
                    <a:gd name="T101" fmla="*/ 2 h 361"/>
                    <a:gd name="T102" fmla="*/ 154 w 435"/>
                    <a:gd name="T103" fmla="*/ 27 h 361"/>
                    <a:gd name="T104" fmla="*/ 127 w 435"/>
                    <a:gd name="T105" fmla="*/ 53 h 361"/>
                    <a:gd name="T106" fmla="*/ 0 w 435"/>
                    <a:gd name="T107" fmla="*/ 179 h 361"/>
                    <a:gd name="T108" fmla="*/ 127 w 435"/>
                    <a:gd name="T109" fmla="*/ 30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5" h="361">
                      <a:moveTo>
                        <a:pt x="127" y="308"/>
                      </a:moveTo>
                      <a:lnTo>
                        <a:pt x="154" y="331"/>
                      </a:lnTo>
                      <a:lnTo>
                        <a:pt x="220" y="358"/>
                      </a:lnTo>
                      <a:lnTo>
                        <a:pt x="256" y="361"/>
                      </a:lnTo>
                      <a:lnTo>
                        <a:pt x="283" y="358"/>
                      </a:lnTo>
                      <a:lnTo>
                        <a:pt x="313" y="350"/>
                      </a:lnTo>
                      <a:lnTo>
                        <a:pt x="319" y="348"/>
                      </a:lnTo>
                      <a:lnTo>
                        <a:pt x="325" y="346"/>
                      </a:lnTo>
                      <a:lnTo>
                        <a:pt x="330" y="344"/>
                      </a:lnTo>
                      <a:lnTo>
                        <a:pt x="334" y="342"/>
                      </a:lnTo>
                      <a:lnTo>
                        <a:pt x="336" y="342"/>
                      </a:lnTo>
                      <a:lnTo>
                        <a:pt x="336" y="340"/>
                      </a:lnTo>
                      <a:lnTo>
                        <a:pt x="359" y="329"/>
                      </a:lnTo>
                      <a:lnTo>
                        <a:pt x="378" y="312"/>
                      </a:lnTo>
                      <a:lnTo>
                        <a:pt x="382" y="308"/>
                      </a:lnTo>
                      <a:lnTo>
                        <a:pt x="399" y="289"/>
                      </a:lnTo>
                      <a:lnTo>
                        <a:pt x="423" y="249"/>
                      </a:lnTo>
                      <a:lnTo>
                        <a:pt x="429" y="226"/>
                      </a:lnTo>
                      <a:lnTo>
                        <a:pt x="431" y="219"/>
                      </a:lnTo>
                      <a:lnTo>
                        <a:pt x="433" y="215"/>
                      </a:lnTo>
                      <a:lnTo>
                        <a:pt x="435" y="196"/>
                      </a:lnTo>
                      <a:lnTo>
                        <a:pt x="435" y="179"/>
                      </a:lnTo>
                      <a:lnTo>
                        <a:pt x="435" y="175"/>
                      </a:lnTo>
                      <a:lnTo>
                        <a:pt x="435" y="171"/>
                      </a:lnTo>
                      <a:lnTo>
                        <a:pt x="435" y="171"/>
                      </a:lnTo>
                      <a:lnTo>
                        <a:pt x="435" y="169"/>
                      </a:lnTo>
                      <a:lnTo>
                        <a:pt x="435" y="169"/>
                      </a:lnTo>
                      <a:lnTo>
                        <a:pt x="435" y="169"/>
                      </a:lnTo>
                      <a:lnTo>
                        <a:pt x="435" y="169"/>
                      </a:lnTo>
                      <a:lnTo>
                        <a:pt x="435" y="169"/>
                      </a:lnTo>
                      <a:lnTo>
                        <a:pt x="435" y="160"/>
                      </a:lnTo>
                      <a:lnTo>
                        <a:pt x="433" y="152"/>
                      </a:lnTo>
                      <a:lnTo>
                        <a:pt x="433" y="150"/>
                      </a:lnTo>
                      <a:lnTo>
                        <a:pt x="433" y="147"/>
                      </a:lnTo>
                      <a:lnTo>
                        <a:pt x="431" y="141"/>
                      </a:lnTo>
                      <a:lnTo>
                        <a:pt x="429" y="135"/>
                      </a:lnTo>
                      <a:lnTo>
                        <a:pt x="429" y="133"/>
                      </a:lnTo>
                      <a:lnTo>
                        <a:pt x="429" y="133"/>
                      </a:lnTo>
                      <a:lnTo>
                        <a:pt x="423" y="112"/>
                      </a:lnTo>
                      <a:lnTo>
                        <a:pt x="399" y="69"/>
                      </a:lnTo>
                      <a:lnTo>
                        <a:pt x="382" y="53"/>
                      </a:lnTo>
                      <a:lnTo>
                        <a:pt x="378" y="46"/>
                      </a:lnTo>
                      <a:lnTo>
                        <a:pt x="355" y="27"/>
                      </a:lnTo>
                      <a:lnTo>
                        <a:pt x="302" y="4"/>
                      </a:lnTo>
                      <a:lnTo>
                        <a:pt x="275" y="0"/>
                      </a:lnTo>
                      <a:lnTo>
                        <a:pt x="273" y="0"/>
                      </a:lnTo>
                      <a:lnTo>
                        <a:pt x="273" y="0"/>
                      </a:lnTo>
                      <a:lnTo>
                        <a:pt x="264" y="0"/>
                      </a:lnTo>
                      <a:lnTo>
                        <a:pt x="256" y="0"/>
                      </a:lnTo>
                      <a:lnTo>
                        <a:pt x="256" y="0"/>
                      </a:lnTo>
                      <a:lnTo>
                        <a:pt x="220" y="2"/>
                      </a:lnTo>
                      <a:lnTo>
                        <a:pt x="154" y="27"/>
                      </a:lnTo>
                      <a:lnTo>
                        <a:pt x="127" y="53"/>
                      </a:lnTo>
                      <a:lnTo>
                        <a:pt x="0" y="179"/>
                      </a:lnTo>
                      <a:lnTo>
                        <a:pt x="127" y="308"/>
                      </a:lnTo>
                      <a:close/>
                    </a:path>
                  </a:pathLst>
                </a:custGeom>
                <a:solidFill>
                  <a:schemeClr val="bg1"/>
                </a:solidFill>
                <a:ln>
                  <a:solidFill>
                    <a:schemeClr val="bg1"/>
                  </a:solidFill>
                </a:ln>
              </p:spPr>
              <p:txBody>
                <a:bodyPr vert="horz" wrap="square" lIns="68580" tIns="34290" rIns="68580" bIns="34290" numCol="1" anchor="t" anchorCtr="0" compatLnSpc="1">
                  <a:prstTxWarp prst="textNoShape">
                    <a:avLst/>
                  </a:prstTxWarp>
                </a:bodyPr>
                <a:lstStyle/>
                <a:p>
                  <a:endParaRPr lang="en-US"/>
                </a:p>
              </p:txBody>
            </p:sp>
          </p:grpSp>
        </p:grpSp>
        <p:sp>
          <p:nvSpPr>
            <p:cNvPr id="215" name="Freeform 123">
              <a:extLst>
                <a:ext uri="{FF2B5EF4-FFF2-40B4-BE49-F238E27FC236}">
                  <a16:creationId xmlns:a16="http://schemas.microsoft.com/office/drawing/2014/main" id="{A1333619-3B2D-491F-8FBE-1B642AFCCC60}"/>
                </a:ext>
              </a:extLst>
            </p:cNvPr>
            <p:cNvSpPr>
              <a:spLocks/>
            </p:cNvSpPr>
            <p:nvPr/>
          </p:nvSpPr>
          <p:spPr bwMode="auto">
            <a:xfrm rot="16200000">
              <a:off x="3544175" y="3449963"/>
              <a:ext cx="755578" cy="125930"/>
            </a:xfrm>
            <a:custGeom>
              <a:avLst/>
              <a:gdLst>
                <a:gd name="T0" fmla="*/ 179 w 2166"/>
                <a:gd name="T1" fmla="*/ 361 h 361"/>
                <a:gd name="T2" fmla="*/ 1985 w 2166"/>
                <a:gd name="T3" fmla="*/ 361 h 361"/>
                <a:gd name="T4" fmla="*/ 2166 w 2166"/>
                <a:gd name="T5" fmla="*/ 179 h 361"/>
                <a:gd name="T6" fmla="*/ 1987 w 2166"/>
                <a:gd name="T7" fmla="*/ 0 h 361"/>
                <a:gd name="T8" fmla="*/ 181 w 2166"/>
                <a:gd name="T9" fmla="*/ 0 h 361"/>
                <a:gd name="T10" fmla="*/ 143 w 2166"/>
                <a:gd name="T11" fmla="*/ 2 h 361"/>
                <a:gd name="T12" fmla="*/ 78 w 2166"/>
                <a:gd name="T13" fmla="*/ 29 h 361"/>
                <a:gd name="T14" fmla="*/ 29 w 2166"/>
                <a:gd name="T15" fmla="*/ 80 h 361"/>
                <a:gd name="T16" fmla="*/ 2 w 2166"/>
                <a:gd name="T17" fmla="*/ 143 h 361"/>
                <a:gd name="T18" fmla="*/ 0 w 2166"/>
                <a:gd name="T19" fmla="*/ 181 h 361"/>
                <a:gd name="T20" fmla="*/ 0 w 2166"/>
                <a:gd name="T21" fmla="*/ 202 h 361"/>
                <a:gd name="T22" fmla="*/ 10 w 2166"/>
                <a:gd name="T23" fmla="*/ 245 h 361"/>
                <a:gd name="T24" fmla="*/ 42 w 2166"/>
                <a:gd name="T25" fmla="*/ 299 h 361"/>
                <a:gd name="T26" fmla="*/ 74 w 2166"/>
                <a:gd name="T27" fmla="*/ 327 h 361"/>
                <a:gd name="T28" fmla="*/ 97 w 2166"/>
                <a:gd name="T29" fmla="*/ 342 h 361"/>
                <a:gd name="T30" fmla="*/ 150 w 2166"/>
                <a:gd name="T31" fmla="*/ 358 h 361"/>
                <a:gd name="T32" fmla="*/ 179 w 2166"/>
                <a:gd name="T33"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6" h="361">
                  <a:moveTo>
                    <a:pt x="179" y="361"/>
                  </a:moveTo>
                  <a:lnTo>
                    <a:pt x="1985" y="361"/>
                  </a:lnTo>
                  <a:lnTo>
                    <a:pt x="2166" y="179"/>
                  </a:lnTo>
                  <a:lnTo>
                    <a:pt x="1987" y="0"/>
                  </a:lnTo>
                  <a:lnTo>
                    <a:pt x="181" y="0"/>
                  </a:lnTo>
                  <a:lnTo>
                    <a:pt x="143" y="2"/>
                  </a:lnTo>
                  <a:lnTo>
                    <a:pt x="78" y="29"/>
                  </a:lnTo>
                  <a:lnTo>
                    <a:pt x="29" y="80"/>
                  </a:lnTo>
                  <a:lnTo>
                    <a:pt x="2" y="143"/>
                  </a:lnTo>
                  <a:lnTo>
                    <a:pt x="0" y="181"/>
                  </a:lnTo>
                  <a:lnTo>
                    <a:pt x="0" y="202"/>
                  </a:lnTo>
                  <a:lnTo>
                    <a:pt x="10" y="245"/>
                  </a:lnTo>
                  <a:lnTo>
                    <a:pt x="42" y="299"/>
                  </a:lnTo>
                  <a:lnTo>
                    <a:pt x="74" y="327"/>
                  </a:lnTo>
                  <a:lnTo>
                    <a:pt x="97" y="342"/>
                  </a:lnTo>
                  <a:lnTo>
                    <a:pt x="150" y="358"/>
                  </a:lnTo>
                  <a:lnTo>
                    <a:pt x="179" y="361"/>
                  </a:lnTo>
                  <a:close/>
                </a:path>
              </a:pathLst>
            </a:custGeom>
            <a:solidFill>
              <a:schemeClr val="tx2"/>
            </a:solidFill>
            <a:ln>
              <a:solidFill>
                <a:schemeClr val="tx2"/>
              </a:solidFill>
            </a:ln>
          </p:spPr>
          <p:txBody>
            <a:bodyPr vert="horz" wrap="square" lIns="68580" tIns="34290" rIns="68580" bIns="34290" numCol="1" anchor="t" anchorCtr="0" compatLnSpc="1">
              <a:prstTxWarp prst="textNoShape">
                <a:avLst/>
              </a:prstTxWarp>
            </a:bodyPr>
            <a:lstStyle/>
            <a:p>
              <a:endParaRPr lang="en-US"/>
            </a:p>
          </p:txBody>
        </p:sp>
      </p:grpSp>
      <p:sp>
        <p:nvSpPr>
          <p:cNvPr id="222" name="TextBox 221">
            <a:extLst>
              <a:ext uri="{FF2B5EF4-FFF2-40B4-BE49-F238E27FC236}">
                <a16:creationId xmlns:a16="http://schemas.microsoft.com/office/drawing/2014/main" id="{A53EAAC0-7690-4506-9A87-2F6BE411D8F3}"/>
              </a:ext>
            </a:extLst>
          </p:cNvPr>
          <p:cNvSpPr txBox="1"/>
          <p:nvPr/>
        </p:nvSpPr>
        <p:spPr>
          <a:xfrm>
            <a:off x="6784105" y="196488"/>
            <a:ext cx="1690797" cy="261610"/>
          </a:xfrm>
          <a:prstGeom prst="rect">
            <a:avLst/>
          </a:prstGeom>
          <a:noFill/>
          <a:ln cap="rnd">
            <a:noFill/>
            <a:round/>
          </a:ln>
        </p:spPr>
        <p:txBody>
          <a:bodyPr wrap="square" rtlCol="0">
            <a:spAutoFit/>
          </a:bodyPr>
          <a:lstStyle/>
          <a:p>
            <a:r>
              <a:rPr lang="de-DE" sz="1100" dirty="0">
                <a:solidFill>
                  <a:schemeClr val="tx2"/>
                </a:solidFill>
                <a:latin typeface="+mn-lt"/>
              </a:rPr>
              <a:t>authentication workflow</a:t>
            </a:r>
            <a:endParaRPr lang="es-ES_tradnl" sz="1100" dirty="0">
              <a:solidFill>
                <a:schemeClr val="tx2"/>
              </a:solidFill>
              <a:latin typeface="+mn-lt"/>
            </a:endParaRPr>
          </a:p>
        </p:txBody>
      </p:sp>
      <p:sp>
        <p:nvSpPr>
          <p:cNvPr id="223" name="TextBox 222">
            <a:extLst>
              <a:ext uri="{FF2B5EF4-FFF2-40B4-BE49-F238E27FC236}">
                <a16:creationId xmlns:a16="http://schemas.microsoft.com/office/drawing/2014/main" id="{736E0544-A9FA-4A40-B199-D3B21F3EEF44}"/>
              </a:ext>
            </a:extLst>
          </p:cNvPr>
          <p:cNvSpPr txBox="1"/>
          <p:nvPr/>
        </p:nvSpPr>
        <p:spPr>
          <a:xfrm>
            <a:off x="6780286" y="409155"/>
            <a:ext cx="1690797" cy="261610"/>
          </a:xfrm>
          <a:prstGeom prst="rect">
            <a:avLst/>
          </a:prstGeom>
          <a:noFill/>
          <a:ln cap="rnd">
            <a:noFill/>
            <a:round/>
          </a:ln>
        </p:spPr>
        <p:txBody>
          <a:bodyPr wrap="square" rtlCol="0">
            <a:spAutoFit/>
          </a:bodyPr>
          <a:lstStyle/>
          <a:p>
            <a:r>
              <a:rPr lang="de-DE" sz="1100" dirty="0">
                <a:solidFill>
                  <a:schemeClr val="accent1"/>
                </a:solidFill>
                <a:latin typeface="+mn-lt"/>
              </a:rPr>
              <a:t>scheduling workflow</a:t>
            </a:r>
            <a:endParaRPr lang="es-ES_tradnl" sz="1100" dirty="0">
              <a:solidFill>
                <a:schemeClr val="accent1"/>
              </a:solidFill>
              <a:latin typeface="+mn-lt"/>
            </a:endParaRPr>
          </a:p>
        </p:txBody>
      </p:sp>
    </p:spTree>
    <p:extLst>
      <p:ext uri="{BB962C8B-B14F-4D97-AF65-F5344CB8AC3E}">
        <p14:creationId xmlns:p14="http://schemas.microsoft.com/office/powerpoint/2010/main" val="212478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2" grpId="0"/>
      <p:bldP spid="93" grpId="0"/>
      <p:bldP spid="95" grpId="0"/>
      <p:bldP spid="106" grpId="0"/>
      <p:bldP spid="177" grpId="0"/>
      <p:bldP spid="196" grpId="0"/>
      <p:bldP spid="222" grpId="0"/>
      <p:bldP spid="2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E35BA8-DBC4-BA43-AAF8-BAECE9F83A66}"/>
              </a:ext>
            </a:extLst>
          </p:cNvPr>
          <p:cNvSpPr/>
          <p:nvPr/>
        </p:nvSpPr>
        <p:spPr>
          <a:xfrm>
            <a:off x="450042" y="4586068"/>
            <a:ext cx="7749821" cy="307777"/>
          </a:xfrm>
          <a:prstGeom prst="rect">
            <a:avLst/>
          </a:prstGeom>
        </p:spPr>
        <p:txBody>
          <a:bodyPr wrap="square">
            <a:spAutoFit/>
          </a:bodyPr>
          <a:lstStyle/>
          <a:p>
            <a:pPr algn="ctr"/>
            <a:r>
              <a:rPr lang="en-CA" sz="1400">
                <a:solidFill>
                  <a:schemeClr val="bg1"/>
                </a:solidFill>
                <a:latin typeface="+mn-lt"/>
                <a:hlinkClick r:id="rId3"/>
              </a:rPr>
              <a:t>https://youtu.be/nSuJnPsAC2g</a:t>
            </a:r>
            <a:r>
              <a:rPr lang="en-CA" sz="1400">
                <a:solidFill>
                  <a:schemeClr val="bg1"/>
                </a:solidFill>
                <a:latin typeface="+mn-lt"/>
              </a:rPr>
              <a:t> </a:t>
            </a:r>
            <a:r>
              <a:rPr lang="en-CA" sz="1400">
                <a:solidFill>
                  <a:schemeClr val="bg1"/>
                </a:solidFill>
              </a:rPr>
              <a:t>[</a:t>
            </a:r>
            <a:r>
              <a:rPr lang="en-CA" sz="1400" dirty="0">
                <a:solidFill>
                  <a:schemeClr val="bg1"/>
                </a:solidFill>
              </a:rPr>
              <a:t>Portal Link]</a:t>
            </a:r>
            <a:endParaRPr lang="en-US" sz="1400" dirty="0">
              <a:solidFill>
                <a:schemeClr val="bg1"/>
              </a:solidFill>
              <a:latin typeface="+mn-lt"/>
            </a:endParaRPr>
          </a:p>
        </p:txBody>
      </p:sp>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Show GUI </a:t>
            </a:r>
            <a:r>
              <a:rPr lang="es-ES_tradnl" sz="2700" kern="0" dirty="0" err="1">
                <a:solidFill>
                  <a:srgbClr val="FFFFFF"/>
                </a:solidFill>
                <a:latin typeface="CiscoSansTT" panose="020B0503020201020303" pitchFamily="34" charset="0"/>
                <a:cs typeface="CiscoSansTT" panose="020B0503020201020303" pitchFamily="34" charset="0"/>
              </a:rPr>
              <a:t>or</a:t>
            </a:r>
            <a:r>
              <a:rPr lang="es-ES_tradnl" sz="2700" kern="0" dirty="0">
                <a:solidFill>
                  <a:srgbClr val="FFFFFF"/>
                </a:solidFill>
                <a:latin typeface="CiscoSansTT" panose="020B0503020201020303" pitchFamily="34" charset="0"/>
                <a:cs typeface="CiscoSansTT" panose="020B0503020201020303" pitchFamily="34" charset="0"/>
              </a:rPr>
              <a:t> mockup</a:t>
            </a:r>
            <a:endParaRPr lang="es-ES_tradnl" b="1" kern="0" dirty="0">
              <a:solidFill>
                <a:srgbClr val="FFFFFF"/>
              </a:solidFill>
              <a:latin typeface="+mj-lt"/>
            </a:endParaRP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3E1729B9-2D42-4817-9EEA-CCDACD443D0B}"/>
              </a:ext>
            </a:extLst>
          </p:cNvPr>
          <p:cNvPicPr>
            <a:picLocks noChangeAspect="1"/>
          </p:cNvPicPr>
          <p:nvPr/>
        </p:nvPicPr>
        <p:blipFill>
          <a:blip r:embed="rId5"/>
          <a:stretch>
            <a:fillRect/>
          </a:stretch>
        </p:blipFill>
        <p:spPr>
          <a:xfrm>
            <a:off x="1023246" y="902016"/>
            <a:ext cx="7097508" cy="3498771"/>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xmlns:p14="http://schemas.microsoft.com/office/powerpoint/2010/mai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Tools (</a:t>
            </a:r>
            <a:r>
              <a:rPr lang="es-ES_tradnl" sz="2700" kern="0" dirty="0" err="1">
                <a:solidFill>
                  <a:srgbClr val="FFFFFF"/>
                </a:solidFill>
                <a:latin typeface="CiscoSansTT" panose="020B0503020201020303" pitchFamily="34" charset="0"/>
                <a:cs typeface="CiscoSansTT" panose="020B0503020201020303" pitchFamily="34" charset="0"/>
              </a:rPr>
              <a:t>products</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Used</a:t>
            </a:r>
            <a:r>
              <a:rPr lang="es-ES_tradnl" sz="2700" kern="0" dirty="0">
                <a:solidFill>
                  <a:srgbClr val="FFFFFF"/>
                </a:solidFill>
                <a:latin typeface="CiscoSansTT" panose="020B0503020201020303" pitchFamily="34" charset="0"/>
                <a:cs typeface="CiscoSansTT" panose="020B0503020201020303" pitchFamily="34" charset="0"/>
              </a:rPr>
              <a:t> </a:t>
            </a:r>
            <a:endParaRPr lang="es-ES_tradnl" b="1" kern="0" dirty="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759695"/>
          </a:xfrm>
          <a:prstGeom prst="rect">
            <a:avLst/>
          </a:prstGeom>
          <a:noFill/>
        </p:spPr>
        <p:txBody>
          <a:bodyPr wrap="square" rtlCol="0">
            <a:spAutoFit/>
          </a:bodyPr>
          <a:lstStyle/>
          <a:p>
            <a:pPr defTabSz="684213">
              <a:lnSpc>
                <a:spcPct val="95000"/>
              </a:lnSpc>
              <a:spcBef>
                <a:spcPts val="1075"/>
              </a:spcBef>
              <a:buClr>
                <a:schemeClr val="tx2"/>
              </a:buClr>
              <a:buSzPct val="90000"/>
            </a:pPr>
            <a:r>
              <a:rPr lang="en-US" dirty="0">
                <a:solidFill>
                  <a:schemeClr val="bg1"/>
                </a:solidFill>
              </a:rPr>
              <a:t>[Portal] - List of products and tools used in project:</a:t>
            </a:r>
          </a:p>
          <a:p>
            <a:pPr defTabSz="684213">
              <a:lnSpc>
                <a:spcPct val="95000"/>
              </a:lnSpc>
              <a:spcBef>
                <a:spcPts val="1075"/>
              </a:spcBef>
              <a:buClr>
                <a:schemeClr val="tx2"/>
              </a:buClr>
              <a:buSzPct val="90000"/>
            </a:pPr>
            <a:r>
              <a:rPr lang="en-US" dirty="0">
                <a:solidFill>
                  <a:schemeClr val="bg1"/>
                </a:solidFill>
              </a:rPr>
              <a:t>Python, Flask, Webex (REST and Meetings XML API), Microsoft 365, HTML </a:t>
            </a:r>
          </a:p>
        </p:txBody>
      </p:sp>
      <p:sp>
        <p:nvSpPr>
          <p:cNvPr id="6" name="Rectangle 5">
            <a:extLst>
              <a:ext uri="{FF2B5EF4-FFF2-40B4-BE49-F238E27FC236}">
                <a16:creationId xmlns:a16="http://schemas.microsoft.com/office/drawing/2014/main" id="{48646222-EFFC-3F43-9AE2-D7C6C4A6B320}"/>
              </a:ext>
            </a:extLst>
          </p:cNvPr>
          <p:cNvSpPr/>
          <p:nvPr/>
        </p:nvSpPr>
        <p:spPr>
          <a:xfrm>
            <a:off x="332816" y="4304284"/>
            <a:ext cx="7749821" cy="307777"/>
          </a:xfrm>
          <a:prstGeom prst="rect">
            <a:avLst/>
          </a:prstGeom>
        </p:spPr>
        <p:txBody>
          <a:bodyPr wrap="square">
            <a:spAutoFit/>
          </a:bodyPr>
          <a:lstStyle/>
          <a:p>
            <a:pPr algn="ctr"/>
            <a:r>
              <a:rPr lang="en-CA" sz="1400" dirty="0">
                <a:solidFill>
                  <a:schemeClr val="bg1"/>
                </a:solidFill>
                <a:latin typeface="+mn-lt"/>
              </a:rPr>
              <a:t>Add link to the presentation </a:t>
            </a:r>
            <a:r>
              <a:rPr lang="en-CA" sz="1400" dirty="0" err="1">
                <a:solidFill>
                  <a:schemeClr val="bg1"/>
                </a:solidFill>
                <a:latin typeface="+mn-lt"/>
              </a:rPr>
              <a:t>url</a:t>
            </a:r>
            <a:r>
              <a:rPr lang="en-CA" sz="1400" dirty="0">
                <a:solidFill>
                  <a:schemeClr val="bg1"/>
                </a:solidFill>
                <a:latin typeface="+mn-lt"/>
              </a:rPr>
              <a:t>. </a:t>
            </a:r>
            <a:r>
              <a:rPr lang="en-CA" sz="1400" dirty="0">
                <a:solidFill>
                  <a:schemeClr val="bg1"/>
                </a:solidFill>
              </a:rPr>
              <a:t>[Portal Link]</a:t>
            </a:r>
            <a:endParaRPr lang="en-US" sz="1400" dirty="0">
              <a:solidFill>
                <a:schemeClr val="bg1"/>
              </a:solidFill>
              <a:latin typeface="+mn-lt"/>
            </a:endParaRP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xmlns:p14="http://schemas.microsoft.com/office/powerpoint/2010/mai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5137775" y="825190"/>
            <a:ext cx="4006225" cy="2862322"/>
          </a:xfrm>
          <a:prstGeom prst="rect">
            <a:avLst/>
          </a:prstGeom>
          <a:noFill/>
        </p:spPr>
        <p:txBody>
          <a:bodyPr wrap="none" rtlCol="0">
            <a:spAutoFit/>
          </a:bodyPr>
          <a:lstStyle/>
          <a:p>
            <a:r>
              <a:rPr lang="en-US" dirty="0">
                <a:solidFill>
                  <a:schemeClr val="bg1"/>
                </a:solidFill>
                <a:latin typeface="+mn-lt"/>
              </a:rPr>
              <a:t>Check out the GVE </a:t>
            </a:r>
            <a:r>
              <a:rPr lang="en-US" dirty="0" err="1">
                <a:solidFill>
                  <a:schemeClr val="bg1"/>
                </a:solidFill>
                <a:latin typeface="+mn-lt"/>
              </a:rPr>
              <a:t>Devnet</a:t>
            </a:r>
            <a:r>
              <a:rPr lang="en-US" dirty="0">
                <a:solidFill>
                  <a:schemeClr val="bg1"/>
                </a:solidFill>
                <a:latin typeface="+mn-lt"/>
              </a:rPr>
              <a:t> team @</a:t>
            </a:r>
          </a:p>
          <a:p>
            <a:endParaRPr lang="en-US" dirty="0">
              <a:solidFill>
                <a:schemeClr val="bg1"/>
              </a:solidFill>
              <a:latin typeface="+mn-lt"/>
            </a:endParaRPr>
          </a:p>
          <a:p>
            <a:r>
              <a:rPr lang="en-CA" dirty="0">
                <a:hlinkClick r:id="rId2"/>
              </a:rPr>
              <a:t>https://gve-devnet.cisco.com/</a:t>
            </a:r>
            <a:endParaRPr lang="en-CA" dirty="0"/>
          </a:p>
          <a:p>
            <a:endParaRPr lang="en-CA" dirty="0">
              <a:latin typeface="+mn-lt"/>
            </a:endParaRPr>
          </a:p>
          <a:p>
            <a:endParaRPr lang="en-CA" dirty="0">
              <a:latin typeface="+mn-lt"/>
            </a:endParaRPr>
          </a:p>
          <a:p>
            <a:endParaRPr lang="en-CA" dirty="0">
              <a:latin typeface="+mn-lt"/>
            </a:endParaRPr>
          </a:p>
          <a:p>
            <a:endParaRPr lang="en-CA" dirty="0">
              <a:latin typeface="+mn-lt"/>
            </a:endParaRPr>
          </a:p>
          <a:p>
            <a:r>
              <a:rPr lang="en-CA" dirty="0">
                <a:solidFill>
                  <a:schemeClr val="bg1"/>
                </a:solidFill>
                <a:latin typeface="+mn-lt"/>
              </a:rPr>
              <a:t>Open a GVE case @</a:t>
            </a:r>
          </a:p>
          <a:p>
            <a:endParaRPr lang="en-CA" dirty="0">
              <a:latin typeface="+mn-lt"/>
            </a:endParaRPr>
          </a:p>
          <a:p>
            <a:r>
              <a:rPr lang="en-CA" dirty="0">
                <a:hlinkClick r:id="rId3"/>
              </a:rPr>
              <a:t>https://cep.cloudapps.cisco.com/case</a:t>
            </a:r>
            <a:endParaRPr lang="en-CA" dirty="0">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theme 2015 16x9</Template>
  <TotalTime>5852</TotalTime>
  <Words>1378</Words>
  <Application>Microsoft Office PowerPoint</Application>
  <PresentationFormat>On-screen Show (16:9)</PresentationFormat>
  <Paragraphs>148</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CiscoSansTT</vt:lpstr>
      <vt:lpstr>CiscoSansTT ExtraLight</vt:lpstr>
      <vt:lpstr>Blue theme 2015 16x9</vt:lpstr>
      <vt:lpstr>O365 Calendar incl. Webex Meetings Web Scheduler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Jara Osterfeld (josterfe)</cp:lastModifiedBy>
  <cp:revision>71</cp:revision>
  <cp:lastPrinted>2016-04-29T20:31:14Z</cp:lastPrinted>
  <dcterms:created xsi:type="dcterms:W3CDTF">2019-06-10T07:47:01Z</dcterms:created>
  <dcterms:modified xsi:type="dcterms:W3CDTF">2020-09-18T06:48:11Z</dcterms:modified>
</cp:coreProperties>
</file>